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857" r:id="rId3"/>
  </p:sldMasterIdLst>
  <p:notesMasterIdLst>
    <p:notesMasterId r:id="rId20"/>
  </p:notesMasterIdLst>
  <p:handoutMasterIdLst>
    <p:handoutMasterId r:id="rId21"/>
  </p:handoutMasterIdLst>
  <p:sldIdLst>
    <p:sldId id="414" r:id="rId4"/>
    <p:sldId id="426" r:id="rId5"/>
    <p:sldId id="448" r:id="rId6"/>
    <p:sldId id="427" r:id="rId7"/>
    <p:sldId id="428" r:id="rId8"/>
    <p:sldId id="439" r:id="rId9"/>
    <p:sldId id="441" r:id="rId10"/>
    <p:sldId id="442" r:id="rId11"/>
    <p:sldId id="435" r:id="rId12"/>
    <p:sldId id="443" r:id="rId13"/>
    <p:sldId id="444" r:id="rId14"/>
    <p:sldId id="445" r:id="rId15"/>
    <p:sldId id="447" r:id="rId16"/>
    <p:sldId id="449" r:id="rId17"/>
    <p:sldId id="450" r:id="rId18"/>
    <p:sldId id="446" r:id="rId19"/>
  </p:sldIdLst>
  <p:sldSz cx="9144000" cy="6858000" type="screen4x3"/>
  <p:notesSz cx="6950075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6" autoAdjust="0"/>
    <p:restoredTop sz="98618" autoAdjust="0"/>
  </p:normalViewPr>
  <p:slideViewPr>
    <p:cSldViewPr showGuides="1">
      <p:cViewPr>
        <p:scale>
          <a:sx n="90" d="100"/>
          <a:sy n="90" d="100"/>
        </p:scale>
        <p:origin x="-1152" y="24"/>
      </p:cViewPr>
      <p:guideLst>
        <p:guide orient="horz" pos="981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168" y="-91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Torre&#243;n\Encuestas%20Torre&#243;n%20feb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Torre&#243;n\Encuestas%20Torre&#243;n%20feb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Torre&#243;n\Encuestas%20Torre&#243;n%20feb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Torre&#243;n\Encuestas%20Torre&#243;n%20feb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Torre&#243;n\Encuestas%20Torre&#243;n%20feb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Torre&#243;n\Encuestas%20Torre&#243;n%20feb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Torre&#243;n\Encuestas%20Torre&#243;n%20feb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a.gutierrez\Desktop\Instituto%20Fonacot\2018\04%20Consejos%20de%20Clientes\02%20Febrero\Torre&#243;n\Encuestas%20Torre&#243;n%20feb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45196094045794538"/>
          <c:y val="0.12089209190914314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'Consejo Productos '!$A$33</c:f>
              <c:strCache>
                <c:ptCount val="1"/>
                <c:pt idx="0">
                  <c:v>Edad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'!$A$34:$A$37</c:f>
              <c:strCache>
                <c:ptCount val="4"/>
                <c:pt idx="0">
                  <c:v>De 20 a 30 años</c:v>
                </c:pt>
                <c:pt idx="1">
                  <c:v>De 31 a 40 años</c:v>
                </c:pt>
                <c:pt idx="2">
                  <c:v>De 41 a 50 años</c:v>
                </c:pt>
                <c:pt idx="3">
                  <c:v>Más de 50 años</c:v>
                </c:pt>
              </c:strCache>
            </c:strRef>
          </c:cat>
          <c:val>
            <c:numRef>
              <c:f>'Consejo Productos '!$B$34:$B$37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706909426609808"/>
          <c:y val="0.37453399862925502"/>
          <c:w val="0.26033591053575739"/>
          <c:h val="0.37962712967385964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37559033245844275"/>
          <c:y val="0.11574074074074074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'Consejo Productos '!$I$33</c:f>
              <c:strCache>
                <c:ptCount val="1"/>
                <c:pt idx="0">
                  <c:v>Tipo de Cliente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9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'!$I$34:$I$35</c:f>
              <c:strCache>
                <c:ptCount val="2"/>
                <c:pt idx="0">
                  <c:v>Nuevos</c:v>
                </c:pt>
                <c:pt idx="1">
                  <c:v>Recurrentes</c:v>
                </c:pt>
              </c:strCache>
            </c:strRef>
          </c:cat>
          <c:val>
            <c:numRef>
              <c:f>'Consejo Productos '!$J$34:$J$35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025065616797902"/>
          <c:y val="0.47183836395450568"/>
          <c:w val="0.1865603674540682"/>
          <c:h val="0.15991834354039081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36075000000000002"/>
          <c:y val="6.9444444444444448E-2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'Consejo Productos '!$M$32</c:f>
              <c:strCache>
                <c:ptCount val="1"/>
                <c:pt idx="0">
                  <c:v>Antes de Fonacot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Productos '!$M$33:$M$35</c:f>
              <c:strCache>
                <c:ptCount val="3"/>
                <c:pt idx="0">
                  <c:v>Préstamos de conocidos o familiares</c:v>
                </c:pt>
                <c:pt idx="1">
                  <c:v>Tandas / Ahorros</c:v>
                </c:pt>
                <c:pt idx="2">
                  <c:v>Créditos de Nómina</c:v>
                </c:pt>
              </c:strCache>
            </c:strRef>
          </c:cat>
          <c:val>
            <c:numRef>
              <c:f>'Consejo Productos '!$N$33:$N$35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530008748906391"/>
          <c:y val="0.26340952172645088"/>
          <c:w val="0.29858880139982502"/>
          <c:h val="0.47512540099154271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'Consejo Productos '!$U$34</c:f>
              <c:strCache>
                <c:ptCount val="1"/>
                <c:pt idx="0">
                  <c:v>Recomendaciones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'Consejo Productos '!$U$35:$U$38</c:f>
              <c:strCache>
                <c:ptCount val="4"/>
                <c:pt idx="0">
                  <c:v>Recibir promociones</c:v>
                </c:pt>
                <c:pt idx="1">
                  <c:v>Abrir más sucursales</c:v>
                </c:pt>
                <c:pt idx="2">
                  <c:v>Mejorar tiempo de trámite</c:v>
                </c:pt>
                <c:pt idx="3">
                  <c:v>Mejorar servicio al cliente</c:v>
                </c:pt>
              </c:strCache>
            </c:strRef>
          </c:cat>
          <c:val>
            <c:numRef>
              <c:f>'Consejo Productos '!$V$35:$V$38</c:f>
              <c:numCache>
                <c:formatCode>0.0%</c:formatCode>
                <c:ptCount val="4"/>
                <c:pt idx="0">
                  <c:v>0.41666666666666669</c:v>
                </c:pt>
                <c:pt idx="1">
                  <c:v>0.33333333333333331</c:v>
                </c:pt>
                <c:pt idx="2">
                  <c:v>0.16666666666666666</c:v>
                </c:pt>
                <c:pt idx="3">
                  <c:v>8.3333333333333329E-2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45248"/>
        <c:axId val="84831616"/>
        <c:axId val="0"/>
      </c:bar3DChart>
      <c:catAx>
        <c:axId val="4344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84831616"/>
        <c:crosses val="autoZero"/>
        <c:auto val="1"/>
        <c:lblAlgn val="ctr"/>
        <c:lblOffset val="100"/>
        <c:noMultiLvlLbl val="0"/>
      </c:catAx>
      <c:valAx>
        <c:axId val="848316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34452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4289722222222222"/>
          <c:y val="3.7037037037037035E-2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'Consejo Recurrentes'!$A$34</c:f>
              <c:strCache>
                <c:ptCount val="1"/>
                <c:pt idx="0">
                  <c:v>Edad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Recurrentes'!$A$35:$A$38</c:f>
              <c:strCache>
                <c:ptCount val="4"/>
                <c:pt idx="0">
                  <c:v>De 20 a 30 años</c:v>
                </c:pt>
                <c:pt idx="1">
                  <c:v>De 31 a 40 años</c:v>
                </c:pt>
                <c:pt idx="2">
                  <c:v>De 41 a 50 años</c:v>
                </c:pt>
                <c:pt idx="3">
                  <c:v>Más de 50 años</c:v>
                </c:pt>
              </c:strCache>
            </c:strRef>
          </c:cat>
          <c:val>
            <c:numRef>
              <c:f>'Consejo Recurrentes'!$B$35:$B$38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'Consejo Recurrentes'!$D$34</c:f>
              <c:strCache>
                <c:ptCount val="1"/>
                <c:pt idx="0">
                  <c:v>Antigüedad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'Consejo Recurrentes'!$D$35:$D$38</c:f>
              <c:strCache>
                <c:ptCount val="4"/>
                <c:pt idx="0">
                  <c:v>6 meses a dos años</c:v>
                </c:pt>
                <c:pt idx="1">
                  <c:v>2 a 5 años</c:v>
                </c:pt>
                <c:pt idx="2">
                  <c:v>5 a 10 años</c:v>
                </c:pt>
                <c:pt idx="3">
                  <c:v>Más de 10 años</c:v>
                </c:pt>
              </c:strCache>
            </c:strRef>
          </c:cat>
          <c:val>
            <c:numRef>
              <c:f>'Consejo Recurrentes'!$F$35:$F$38</c:f>
              <c:numCache>
                <c:formatCode>0%</c:formatCode>
                <c:ptCount val="4"/>
                <c:pt idx="0">
                  <c:v>0.15384615384615385</c:v>
                </c:pt>
                <c:pt idx="1">
                  <c:v>0.46153846153846156</c:v>
                </c:pt>
                <c:pt idx="2">
                  <c:v>7.6923076923076927E-2</c:v>
                </c:pt>
                <c:pt idx="3">
                  <c:v>0.30769230769230771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58656"/>
        <c:axId val="34749184"/>
        <c:axId val="0"/>
      </c:bar3DChart>
      <c:catAx>
        <c:axId val="44358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s-MX"/>
          </a:p>
        </c:txPr>
        <c:crossAx val="34749184"/>
        <c:crosses val="autoZero"/>
        <c:auto val="1"/>
        <c:lblAlgn val="ctr"/>
        <c:lblOffset val="100"/>
        <c:noMultiLvlLbl val="0"/>
      </c:catAx>
      <c:valAx>
        <c:axId val="34749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3586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23702077865266841"/>
          <c:y val="2.7777777777777776E-2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'Consejo Recurrentes'!$J$34</c:f>
              <c:strCache>
                <c:ptCount val="1"/>
                <c:pt idx="0">
                  <c:v>Tiempo de trámite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'Consejo Recurrentes'!$J$35:$J$36</c:f>
              <c:strCache>
                <c:ptCount val="2"/>
                <c:pt idx="0">
                  <c:v>20 a 30 minutos</c:v>
                </c:pt>
                <c:pt idx="1">
                  <c:v>30 a 45 minutos</c:v>
                </c:pt>
              </c:strCache>
            </c:strRef>
          </c:cat>
          <c:val>
            <c:numRef>
              <c:f>'Consejo Recurrentes'!$K$35:$K$36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73622047244104"/>
          <c:y val="0.46845654709827939"/>
          <c:w val="0.28982285097993643"/>
          <c:h val="0.17151283172936715"/>
        </c:manualLayout>
      </c:layout>
      <c:overlay val="0"/>
      <c:txPr>
        <a:bodyPr/>
        <a:lstStyle/>
        <a:p>
          <a:pPr>
            <a:defRPr sz="9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'Consejo Recurrentes'!$J$39</c:f>
              <c:strCache>
                <c:ptCount val="1"/>
                <c:pt idx="0">
                  <c:v>Atención y amabilidad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'Consejo Recurrentes'!$J$40:$J$42</c:f>
              <c:strCache>
                <c:ptCount val="3"/>
                <c:pt idx="0">
                  <c:v>Excelente</c:v>
                </c:pt>
                <c:pt idx="1">
                  <c:v>Buena</c:v>
                </c:pt>
                <c:pt idx="2">
                  <c:v>Regular</c:v>
                </c:pt>
              </c:strCache>
            </c:strRef>
          </c:cat>
          <c:val>
            <c:numRef>
              <c:f>'Consejo Recurrentes'!$L$40:$L$42</c:f>
              <c:numCache>
                <c:formatCode>0.0%</c:formatCode>
                <c:ptCount val="3"/>
                <c:pt idx="0">
                  <c:v>0.23076923076923078</c:v>
                </c:pt>
                <c:pt idx="1">
                  <c:v>0.46153846153846156</c:v>
                </c:pt>
                <c:pt idx="2">
                  <c:v>0.30769230769230771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689920"/>
        <c:axId val="85265216"/>
        <c:axId val="0"/>
      </c:bar3DChart>
      <c:catAx>
        <c:axId val="6868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85265216"/>
        <c:crosses val="autoZero"/>
        <c:auto val="1"/>
        <c:lblAlgn val="ctr"/>
        <c:lblOffset val="100"/>
        <c:noMultiLvlLbl val="0"/>
      </c:catAx>
      <c:valAx>
        <c:axId val="852652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86899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oberana Sans" pitchFamily="50" charset="0"/>
        </a:defRPr>
      </a:pPr>
      <a:endParaRPr lang="es-MX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E131B-0EC0-4C23-8848-E68A841BD11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25E4764-0A13-426A-8E73-6A21F257F036}">
      <dgm:prSet phldrT="[Texto]" custT="1"/>
      <dgm:spPr/>
      <dgm:t>
        <a:bodyPr/>
        <a:lstStyle/>
        <a:p>
          <a:r>
            <a:rPr lang="es-MX" sz="1400" b="1" dirty="0" smtClean="0">
              <a:latin typeface="Soberana Sans" pitchFamily="50" charset="0"/>
            </a:rPr>
            <a:t>12 Personas</a:t>
          </a:r>
          <a:endParaRPr lang="es-MX" sz="1400" b="1" dirty="0">
            <a:latin typeface="Soberana Sans" pitchFamily="50" charset="0"/>
          </a:endParaRPr>
        </a:p>
      </dgm:t>
    </dgm:pt>
    <dgm:pt modelId="{5DF54FF0-D3E3-4D24-893D-10679BED6352}" type="par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735E064-E80A-4CF5-8527-C023AE9836A4}" type="sib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ED016AD9-4EF9-43DD-8F69-D89DB4DB9610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85</a:t>
          </a:r>
          <a:r>
            <a:rPr lang="es-MX" sz="1200" b="1" dirty="0" smtClean="0">
              <a:latin typeface="Soberana Sans" pitchFamily="50" charset="0"/>
            </a:rPr>
            <a:t>% Mujeres</a:t>
          </a:r>
          <a:endParaRPr lang="es-MX" sz="1200" b="1" dirty="0">
            <a:latin typeface="Soberana Sans" pitchFamily="50" charset="0"/>
          </a:endParaRPr>
        </a:p>
      </dgm:t>
    </dgm:pt>
    <dgm:pt modelId="{86BCA032-7B12-43AB-8DDE-3113F9D3734F}" type="par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AAFDEDCB-CEFE-47A7-86F8-227EA13FAE96}" type="sib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F939296A-2576-4C87-B9C8-0D95CD4DCAC5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15</a:t>
          </a:r>
          <a:r>
            <a:rPr lang="es-MX" sz="1200" b="1" dirty="0" smtClean="0">
              <a:latin typeface="Soberana Sans" pitchFamily="50" charset="0"/>
            </a:rPr>
            <a:t>% Hombres</a:t>
          </a:r>
          <a:endParaRPr lang="es-MX" sz="1200" b="1" dirty="0">
            <a:latin typeface="Soberana Sans" pitchFamily="50" charset="0"/>
          </a:endParaRPr>
        </a:p>
      </dgm:t>
    </dgm:pt>
    <dgm:pt modelId="{D2ECE1E0-A9AA-4772-8939-CAFF0A82A269}" type="par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B2A74FEF-F321-4C37-B595-0ECB6C6073F3}" type="sib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A354E23-7822-4386-957E-BD6B9BD84A27}" type="pres">
      <dgm:prSet presAssocID="{9A6E131B-0EC0-4C23-8848-E68A841BD11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201CC82-14D6-45F0-A41E-E9953B6653A6}" type="pres">
      <dgm:prSet presAssocID="{425E4764-0A13-426A-8E73-6A21F257F036}" presName="root" presStyleCnt="0">
        <dgm:presLayoutVars>
          <dgm:chMax/>
          <dgm:chPref val="4"/>
        </dgm:presLayoutVars>
      </dgm:prSet>
      <dgm:spPr/>
    </dgm:pt>
    <dgm:pt modelId="{06AD6A95-3A80-4AD6-80FE-417CDB9F3DA1}" type="pres">
      <dgm:prSet presAssocID="{425E4764-0A13-426A-8E73-6A21F257F036}" presName="rootComposite" presStyleCnt="0">
        <dgm:presLayoutVars/>
      </dgm:prSet>
      <dgm:spPr/>
    </dgm:pt>
    <dgm:pt modelId="{DCC2CF21-52C5-4CE3-8339-4FA04E77B53F}" type="pres">
      <dgm:prSet presAssocID="{425E4764-0A13-426A-8E73-6A21F257F03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9513F85B-A77D-4E68-A9C2-22CD051073AA}" type="pres">
      <dgm:prSet presAssocID="{425E4764-0A13-426A-8E73-6A21F257F036}" presName="childShape" presStyleCnt="0">
        <dgm:presLayoutVars>
          <dgm:chMax val="0"/>
          <dgm:chPref val="0"/>
        </dgm:presLayoutVars>
      </dgm:prSet>
      <dgm:spPr/>
    </dgm:pt>
    <dgm:pt modelId="{DB728A15-8CF0-41D2-ADF4-805A89780714}" type="pres">
      <dgm:prSet presAssocID="{ED016AD9-4EF9-43DD-8F69-D89DB4DB9610}" presName="childComposite" presStyleCnt="0">
        <dgm:presLayoutVars>
          <dgm:chMax val="0"/>
          <dgm:chPref val="0"/>
        </dgm:presLayoutVars>
      </dgm:prSet>
      <dgm:spPr/>
    </dgm:pt>
    <dgm:pt modelId="{3653B5FC-B4CC-4F2A-BD26-3639C4975048}" type="pres">
      <dgm:prSet presAssocID="{ED016AD9-4EF9-43DD-8F69-D89DB4DB9610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5C1CCF8-B31A-4EC3-8EA7-CB659F7582F5}" type="pres">
      <dgm:prSet presAssocID="{ED016AD9-4EF9-43DD-8F69-D89DB4DB961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F342-0FE1-4830-B3AF-C890B79B1E00}" type="pres">
      <dgm:prSet presAssocID="{F939296A-2576-4C87-B9C8-0D95CD4DCAC5}" presName="childComposite" presStyleCnt="0">
        <dgm:presLayoutVars>
          <dgm:chMax val="0"/>
          <dgm:chPref val="0"/>
        </dgm:presLayoutVars>
      </dgm:prSet>
      <dgm:spPr/>
    </dgm:pt>
    <dgm:pt modelId="{A950E2BE-101C-4C1E-B1CB-478FCFB511CA}" type="pres">
      <dgm:prSet presAssocID="{F939296A-2576-4C87-B9C8-0D95CD4DCAC5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800B3BA-E007-4D60-A0A5-DA98978FB7ED}" type="pres">
      <dgm:prSet presAssocID="{F939296A-2576-4C87-B9C8-0D95CD4DCAC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9EA9C6-0148-4C22-A621-FA1633545E7C}" type="presOf" srcId="{ED016AD9-4EF9-43DD-8F69-D89DB4DB9610}" destId="{15C1CCF8-B31A-4EC3-8EA7-CB659F7582F5}" srcOrd="0" destOrd="0" presId="urn:microsoft.com/office/officeart/2008/layout/PictureAccentList"/>
    <dgm:cxn modelId="{A637ABB0-2900-48CB-BFEC-1CFCD29C0B31}" srcId="{9A6E131B-0EC0-4C23-8848-E68A841BD117}" destId="{425E4764-0A13-426A-8E73-6A21F257F036}" srcOrd="0" destOrd="0" parTransId="{5DF54FF0-D3E3-4D24-893D-10679BED6352}" sibTransId="{6735E064-E80A-4CF5-8527-C023AE9836A4}"/>
    <dgm:cxn modelId="{DB08871F-30EB-4453-8307-4C28411B43A9}" type="presOf" srcId="{425E4764-0A13-426A-8E73-6A21F257F036}" destId="{DCC2CF21-52C5-4CE3-8339-4FA04E77B53F}" srcOrd="0" destOrd="0" presId="urn:microsoft.com/office/officeart/2008/layout/PictureAccentList"/>
    <dgm:cxn modelId="{418F7576-C183-468F-825C-A549F2284110}" srcId="{425E4764-0A13-426A-8E73-6A21F257F036}" destId="{ED016AD9-4EF9-43DD-8F69-D89DB4DB9610}" srcOrd="0" destOrd="0" parTransId="{86BCA032-7B12-43AB-8DDE-3113F9D3734F}" sibTransId="{AAFDEDCB-CEFE-47A7-86F8-227EA13FAE96}"/>
    <dgm:cxn modelId="{82726C06-314C-454F-AB99-A14277FE061F}" type="presOf" srcId="{F939296A-2576-4C87-B9C8-0D95CD4DCAC5}" destId="{F800B3BA-E007-4D60-A0A5-DA98978FB7ED}" srcOrd="0" destOrd="0" presId="urn:microsoft.com/office/officeart/2008/layout/PictureAccentList"/>
    <dgm:cxn modelId="{1EEA4445-6A78-4978-A0F4-F78106638D03}" srcId="{425E4764-0A13-426A-8E73-6A21F257F036}" destId="{F939296A-2576-4C87-B9C8-0D95CD4DCAC5}" srcOrd="1" destOrd="0" parTransId="{D2ECE1E0-A9AA-4772-8939-CAFF0A82A269}" sibTransId="{B2A74FEF-F321-4C37-B595-0ECB6C6073F3}"/>
    <dgm:cxn modelId="{F7849108-6B77-4311-BCF8-3EAD6CF049B3}" type="presOf" srcId="{9A6E131B-0EC0-4C23-8848-E68A841BD117}" destId="{6A354E23-7822-4386-957E-BD6B9BD84A27}" srcOrd="0" destOrd="0" presId="urn:microsoft.com/office/officeart/2008/layout/PictureAccentList"/>
    <dgm:cxn modelId="{7331FC6B-199E-460A-8762-B6C453F90D04}" type="presParOf" srcId="{6A354E23-7822-4386-957E-BD6B9BD84A27}" destId="{D201CC82-14D6-45F0-A41E-E9953B6653A6}" srcOrd="0" destOrd="0" presId="urn:microsoft.com/office/officeart/2008/layout/PictureAccentList"/>
    <dgm:cxn modelId="{E7923838-16AD-4C44-8B4F-8941461B6E40}" type="presParOf" srcId="{D201CC82-14D6-45F0-A41E-E9953B6653A6}" destId="{06AD6A95-3A80-4AD6-80FE-417CDB9F3DA1}" srcOrd="0" destOrd="0" presId="urn:microsoft.com/office/officeart/2008/layout/PictureAccentList"/>
    <dgm:cxn modelId="{3D3DAA03-41BD-48E9-8C0C-DB86219FDA30}" type="presParOf" srcId="{06AD6A95-3A80-4AD6-80FE-417CDB9F3DA1}" destId="{DCC2CF21-52C5-4CE3-8339-4FA04E77B53F}" srcOrd="0" destOrd="0" presId="urn:microsoft.com/office/officeart/2008/layout/PictureAccentList"/>
    <dgm:cxn modelId="{25F8BA82-A2C2-48D6-9EBD-0F96C3326643}" type="presParOf" srcId="{D201CC82-14D6-45F0-A41E-E9953B6653A6}" destId="{9513F85B-A77D-4E68-A9C2-22CD051073AA}" srcOrd="1" destOrd="0" presId="urn:microsoft.com/office/officeart/2008/layout/PictureAccentList"/>
    <dgm:cxn modelId="{1791E410-9CEA-4589-ADA6-21870160FC1D}" type="presParOf" srcId="{9513F85B-A77D-4E68-A9C2-22CD051073AA}" destId="{DB728A15-8CF0-41D2-ADF4-805A89780714}" srcOrd="0" destOrd="0" presId="urn:microsoft.com/office/officeart/2008/layout/PictureAccentList"/>
    <dgm:cxn modelId="{7DC7588F-485F-4E63-B6A4-D8D39332DD98}" type="presParOf" srcId="{DB728A15-8CF0-41D2-ADF4-805A89780714}" destId="{3653B5FC-B4CC-4F2A-BD26-3639C4975048}" srcOrd="0" destOrd="0" presId="urn:microsoft.com/office/officeart/2008/layout/PictureAccentList"/>
    <dgm:cxn modelId="{683E0884-7732-47DE-BC8F-06FF59D31E69}" type="presParOf" srcId="{DB728A15-8CF0-41D2-ADF4-805A89780714}" destId="{15C1CCF8-B31A-4EC3-8EA7-CB659F7582F5}" srcOrd="1" destOrd="0" presId="urn:microsoft.com/office/officeart/2008/layout/PictureAccentList"/>
    <dgm:cxn modelId="{4A6EA466-2B0F-4D3E-8265-AF24B54DDC09}" type="presParOf" srcId="{9513F85B-A77D-4E68-A9C2-22CD051073AA}" destId="{9AEBF342-0FE1-4830-B3AF-C890B79B1E00}" srcOrd="1" destOrd="0" presId="urn:microsoft.com/office/officeart/2008/layout/PictureAccentList"/>
    <dgm:cxn modelId="{DC22A72C-3EE0-43A9-94DF-A84CB8FD29EC}" type="presParOf" srcId="{9AEBF342-0FE1-4830-B3AF-C890B79B1E00}" destId="{A950E2BE-101C-4C1E-B1CB-478FCFB511CA}" srcOrd="0" destOrd="0" presId="urn:microsoft.com/office/officeart/2008/layout/PictureAccentList"/>
    <dgm:cxn modelId="{D7B2638F-3550-426E-82BA-399ACF04CBB0}" type="presParOf" srcId="{9AEBF342-0FE1-4830-B3AF-C890B79B1E00}" destId="{F800B3BA-E007-4D60-A0A5-DA98978FB7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E131B-0EC0-4C23-8848-E68A841BD11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25E4764-0A13-426A-8E73-6A21F257F036}">
      <dgm:prSet phldrT="[Texto]" custT="1"/>
      <dgm:spPr/>
      <dgm:t>
        <a:bodyPr/>
        <a:lstStyle/>
        <a:p>
          <a:r>
            <a:rPr lang="es-MX" sz="1400" b="1" dirty="0" smtClean="0">
              <a:latin typeface="Soberana Sans" pitchFamily="50" charset="0"/>
            </a:rPr>
            <a:t>13  </a:t>
          </a:r>
          <a:r>
            <a:rPr lang="es-MX" sz="1400" b="1" dirty="0" smtClean="0">
              <a:latin typeface="Soberana Sans" pitchFamily="50" charset="0"/>
            </a:rPr>
            <a:t>Personas</a:t>
          </a:r>
          <a:endParaRPr lang="es-MX" sz="1400" b="1" dirty="0">
            <a:latin typeface="Soberana Sans" pitchFamily="50" charset="0"/>
          </a:endParaRPr>
        </a:p>
      </dgm:t>
    </dgm:pt>
    <dgm:pt modelId="{5DF54FF0-D3E3-4D24-893D-10679BED6352}" type="par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735E064-E80A-4CF5-8527-C023AE9836A4}" type="sibTrans" cxnId="{A637ABB0-2900-48CB-BFEC-1CFCD29C0B31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ED016AD9-4EF9-43DD-8F69-D89DB4DB9610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15% </a:t>
          </a:r>
          <a:r>
            <a:rPr lang="es-MX" sz="1200" b="1" dirty="0" smtClean="0">
              <a:latin typeface="Soberana Sans" pitchFamily="50" charset="0"/>
            </a:rPr>
            <a:t>Mujeres</a:t>
          </a:r>
          <a:endParaRPr lang="es-MX" sz="1200" b="1" dirty="0">
            <a:latin typeface="Soberana Sans" pitchFamily="50" charset="0"/>
          </a:endParaRPr>
        </a:p>
      </dgm:t>
    </dgm:pt>
    <dgm:pt modelId="{86BCA032-7B12-43AB-8DDE-3113F9D3734F}" type="par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AAFDEDCB-CEFE-47A7-86F8-227EA13FAE96}" type="sibTrans" cxnId="{418F7576-C183-468F-825C-A549F2284110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F939296A-2576-4C87-B9C8-0D95CD4DCAC5}">
      <dgm:prSet phldrT="[Texto]" custT="1"/>
      <dgm:spPr/>
      <dgm:t>
        <a:bodyPr/>
        <a:lstStyle/>
        <a:p>
          <a:r>
            <a:rPr lang="es-MX" sz="1200" b="1" dirty="0" smtClean="0">
              <a:latin typeface="Soberana Sans" pitchFamily="50" charset="0"/>
            </a:rPr>
            <a:t>85% </a:t>
          </a:r>
          <a:r>
            <a:rPr lang="es-MX" sz="1200" b="1" dirty="0" smtClean="0">
              <a:latin typeface="Soberana Sans" pitchFamily="50" charset="0"/>
            </a:rPr>
            <a:t>Hombres</a:t>
          </a:r>
          <a:endParaRPr lang="es-MX" sz="1200" b="1" dirty="0">
            <a:latin typeface="Soberana Sans" pitchFamily="50" charset="0"/>
          </a:endParaRPr>
        </a:p>
      </dgm:t>
    </dgm:pt>
    <dgm:pt modelId="{D2ECE1E0-A9AA-4772-8939-CAFF0A82A269}" type="par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B2A74FEF-F321-4C37-B595-0ECB6C6073F3}" type="sibTrans" cxnId="{1EEA4445-6A78-4978-A0F4-F78106638D03}">
      <dgm:prSet/>
      <dgm:spPr/>
      <dgm:t>
        <a:bodyPr/>
        <a:lstStyle/>
        <a:p>
          <a:endParaRPr lang="es-MX" sz="1600">
            <a:latin typeface="Soberana Sans" pitchFamily="50" charset="0"/>
          </a:endParaRPr>
        </a:p>
      </dgm:t>
    </dgm:pt>
    <dgm:pt modelId="{6A354E23-7822-4386-957E-BD6B9BD84A27}" type="pres">
      <dgm:prSet presAssocID="{9A6E131B-0EC0-4C23-8848-E68A841BD11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201CC82-14D6-45F0-A41E-E9953B6653A6}" type="pres">
      <dgm:prSet presAssocID="{425E4764-0A13-426A-8E73-6A21F257F036}" presName="root" presStyleCnt="0">
        <dgm:presLayoutVars>
          <dgm:chMax/>
          <dgm:chPref val="4"/>
        </dgm:presLayoutVars>
      </dgm:prSet>
      <dgm:spPr/>
    </dgm:pt>
    <dgm:pt modelId="{06AD6A95-3A80-4AD6-80FE-417CDB9F3DA1}" type="pres">
      <dgm:prSet presAssocID="{425E4764-0A13-426A-8E73-6A21F257F036}" presName="rootComposite" presStyleCnt="0">
        <dgm:presLayoutVars/>
      </dgm:prSet>
      <dgm:spPr/>
    </dgm:pt>
    <dgm:pt modelId="{DCC2CF21-52C5-4CE3-8339-4FA04E77B53F}" type="pres">
      <dgm:prSet presAssocID="{425E4764-0A13-426A-8E73-6A21F257F03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9513F85B-A77D-4E68-A9C2-22CD051073AA}" type="pres">
      <dgm:prSet presAssocID="{425E4764-0A13-426A-8E73-6A21F257F036}" presName="childShape" presStyleCnt="0">
        <dgm:presLayoutVars>
          <dgm:chMax val="0"/>
          <dgm:chPref val="0"/>
        </dgm:presLayoutVars>
      </dgm:prSet>
      <dgm:spPr/>
    </dgm:pt>
    <dgm:pt modelId="{DB728A15-8CF0-41D2-ADF4-805A89780714}" type="pres">
      <dgm:prSet presAssocID="{ED016AD9-4EF9-43DD-8F69-D89DB4DB9610}" presName="childComposite" presStyleCnt="0">
        <dgm:presLayoutVars>
          <dgm:chMax val="0"/>
          <dgm:chPref val="0"/>
        </dgm:presLayoutVars>
      </dgm:prSet>
      <dgm:spPr/>
    </dgm:pt>
    <dgm:pt modelId="{3653B5FC-B4CC-4F2A-BD26-3639C4975048}" type="pres">
      <dgm:prSet presAssocID="{ED016AD9-4EF9-43DD-8F69-D89DB4DB9610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5C1CCF8-B31A-4EC3-8EA7-CB659F7582F5}" type="pres">
      <dgm:prSet presAssocID="{ED016AD9-4EF9-43DD-8F69-D89DB4DB9610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F342-0FE1-4830-B3AF-C890B79B1E00}" type="pres">
      <dgm:prSet presAssocID="{F939296A-2576-4C87-B9C8-0D95CD4DCAC5}" presName="childComposite" presStyleCnt="0">
        <dgm:presLayoutVars>
          <dgm:chMax val="0"/>
          <dgm:chPref val="0"/>
        </dgm:presLayoutVars>
      </dgm:prSet>
      <dgm:spPr/>
    </dgm:pt>
    <dgm:pt modelId="{A950E2BE-101C-4C1E-B1CB-478FCFB511CA}" type="pres">
      <dgm:prSet presAssocID="{F939296A-2576-4C87-B9C8-0D95CD4DCAC5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800B3BA-E007-4D60-A0A5-DA98978FB7ED}" type="pres">
      <dgm:prSet presAssocID="{F939296A-2576-4C87-B9C8-0D95CD4DCAC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8F7576-C183-468F-825C-A549F2284110}" srcId="{425E4764-0A13-426A-8E73-6A21F257F036}" destId="{ED016AD9-4EF9-43DD-8F69-D89DB4DB9610}" srcOrd="0" destOrd="0" parTransId="{86BCA032-7B12-43AB-8DDE-3113F9D3734F}" sibTransId="{AAFDEDCB-CEFE-47A7-86F8-227EA13FAE96}"/>
    <dgm:cxn modelId="{1EEA4445-6A78-4978-A0F4-F78106638D03}" srcId="{425E4764-0A13-426A-8E73-6A21F257F036}" destId="{F939296A-2576-4C87-B9C8-0D95CD4DCAC5}" srcOrd="1" destOrd="0" parTransId="{D2ECE1E0-A9AA-4772-8939-CAFF0A82A269}" sibTransId="{B2A74FEF-F321-4C37-B595-0ECB6C6073F3}"/>
    <dgm:cxn modelId="{80088694-3C2E-4BD2-B695-37BE9531847A}" type="presOf" srcId="{ED016AD9-4EF9-43DD-8F69-D89DB4DB9610}" destId="{15C1CCF8-B31A-4EC3-8EA7-CB659F7582F5}" srcOrd="0" destOrd="0" presId="urn:microsoft.com/office/officeart/2008/layout/PictureAccentList"/>
    <dgm:cxn modelId="{A637ABB0-2900-48CB-BFEC-1CFCD29C0B31}" srcId="{9A6E131B-0EC0-4C23-8848-E68A841BD117}" destId="{425E4764-0A13-426A-8E73-6A21F257F036}" srcOrd="0" destOrd="0" parTransId="{5DF54FF0-D3E3-4D24-893D-10679BED6352}" sibTransId="{6735E064-E80A-4CF5-8527-C023AE9836A4}"/>
    <dgm:cxn modelId="{24317701-A7E2-4FE6-A208-E8B2448ADDEF}" type="presOf" srcId="{425E4764-0A13-426A-8E73-6A21F257F036}" destId="{DCC2CF21-52C5-4CE3-8339-4FA04E77B53F}" srcOrd="0" destOrd="0" presId="urn:microsoft.com/office/officeart/2008/layout/PictureAccentList"/>
    <dgm:cxn modelId="{D788E4BE-C326-48CA-A887-E0B1AFC5E66D}" type="presOf" srcId="{F939296A-2576-4C87-B9C8-0D95CD4DCAC5}" destId="{F800B3BA-E007-4D60-A0A5-DA98978FB7ED}" srcOrd="0" destOrd="0" presId="urn:microsoft.com/office/officeart/2008/layout/PictureAccentList"/>
    <dgm:cxn modelId="{2BD2B8E4-FE1A-4114-9FC1-822B3871A5BC}" type="presOf" srcId="{9A6E131B-0EC0-4C23-8848-E68A841BD117}" destId="{6A354E23-7822-4386-957E-BD6B9BD84A27}" srcOrd="0" destOrd="0" presId="urn:microsoft.com/office/officeart/2008/layout/PictureAccentList"/>
    <dgm:cxn modelId="{42ECAF52-39A6-4252-9DB6-2EB96DD7DB43}" type="presParOf" srcId="{6A354E23-7822-4386-957E-BD6B9BD84A27}" destId="{D201CC82-14D6-45F0-A41E-E9953B6653A6}" srcOrd="0" destOrd="0" presId="urn:microsoft.com/office/officeart/2008/layout/PictureAccentList"/>
    <dgm:cxn modelId="{6F042F3A-9DDE-466B-8EE9-8C1427BAADF7}" type="presParOf" srcId="{D201CC82-14D6-45F0-A41E-E9953B6653A6}" destId="{06AD6A95-3A80-4AD6-80FE-417CDB9F3DA1}" srcOrd="0" destOrd="0" presId="urn:microsoft.com/office/officeart/2008/layout/PictureAccentList"/>
    <dgm:cxn modelId="{F3042FD7-5EE3-49DF-AB67-C778723B33CE}" type="presParOf" srcId="{06AD6A95-3A80-4AD6-80FE-417CDB9F3DA1}" destId="{DCC2CF21-52C5-4CE3-8339-4FA04E77B53F}" srcOrd="0" destOrd="0" presId="urn:microsoft.com/office/officeart/2008/layout/PictureAccentList"/>
    <dgm:cxn modelId="{DAF46BBC-15F1-495A-B92B-D8FA3CDC0F0F}" type="presParOf" srcId="{D201CC82-14D6-45F0-A41E-E9953B6653A6}" destId="{9513F85B-A77D-4E68-A9C2-22CD051073AA}" srcOrd="1" destOrd="0" presId="urn:microsoft.com/office/officeart/2008/layout/PictureAccentList"/>
    <dgm:cxn modelId="{39F3AABD-B0FE-4259-8A31-90A33816EB80}" type="presParOf" srcId="{9513F85B-A77D-4E68-A9C2-22CD051073AA}" destId="{DB728A15-8CF0-41D2-ADF4-805A89780714}" srcOrd="0" destOrd="0" presId="urn:microsoft.com/office/officeart/2008/layout/PictureAccentList"/>
    <dgm:cxn modelId="{FDA7C2F1-70C4-4B07-BF4F-E6DCCA268293}" type="presParOf" srcId="{DB728A15-8CF0-41D2-ADF4-805A89780714}" destId="{3653B5FC-B4CC-4F2A-BD26-3639C4975048}" srcOrd="0" destOrd="0" presId="urn:microsoft.com/office/officeart/2008/layout/PictureAccentList"/>
    <dgm:cxn modelId="{9511B485-63A8-4AA9-A3AB-A0AF9ED755F2}" type="presParOf" srcId="{DB728A15-8CF0-41D2-ADF4-805A89780714}" destId="{15C1CCF8-B31A-4EC3-8EA7-CB659F7582F5}" srcOrd="1" destOrd="0" presId="urn:microsoft.com/office/officeart/2008/layout/PictureAccentList"/>
    <dgm:cxn modelId="{B62A8769-B97D-4484-96F6-AA0D2B82620C}" type="presParOf" srcId="{9513F85B-A77D-4E68-A9C2-22CD051073AA}" destId="{9AEBF342-0FE1-4830-B3AF-C890B79B1E00}" srcOrd="1" destOrd="0" presId="urn:microsoft.com/office/officeart/2008/layout/PictureAccentList"/>
    <dgm:cxn modelId="{9DC5891C-5F75-4AE4-B99B-2B5311108AEB}" type="presParOf" srcId="{9AEBF342-0FE1-4830-B3AF-C890B79B1E00}" destId="{A950E2BE-101C-4C1E-B1CB-478FCFB511CA}" srcOrd="0" destOrd="0" presId="urn:microsoft.com/office/officeart/2008/layout/PictureAccentList"/>
    <dgm:cxn modelId="{5FD91656-6884-4D20-B35E-BD4DEC8FC720}" type="presParOf" srcId="{9AEBF342-0FE1-4830-B3AF-C890B79B1E00}" destId="{F800B3BA-E007-4D60-A0A5-DA98978FB7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2CF21-52C5-4CE3-8339-4FA04E77B53F}">
      <dsp:nvSpPr>
        <dsp:cNvPr id="0" name=""/>
        <dsp:cNvSpPr/>
      </dsp:nvSpPr>
      <dsp:spPr>
        <a:xfrm>
          <a:off x="0" y="169067"/>
          <a:ext cx="2376264" cy="483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Soberana Sans" pitchFamily="50" charset="0"/>
            </a:rPr>
            <a:t>12 Personas</a:t>
          </a:r>
          <a:endParaRPr lang="es-MX" sz="1400" b="1" kern="1200" dirty="0">
            <a:latin typeface="Soberana Sans" pitchFamily="50" charset="0"/>
          </a:endParaRPr>
        </a:p>
      </dsp:txBody>
      <dsp:txXfrm>
        <a:off x="14148" y="183215"/>
        <a:ext cx="2347968" cy="454754"/>
      </dsp:txXfrm>
    </dsp:sp>
    <dsp:sp modelId="{3653B5FC-B4CC-4F2A-BD26-3639C4975048}">
      <dsp:nvSpPr>
        <dsp:cNvPr id="0" name=""/>
        <dsp:cNvSpPr/>
      </dsp:nvSpPr>
      <dsp:spPr>
        <a:xfrm>
          <a:off x="0" y="739067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1CCF8-B31A-4EC3-8EA7-CB659F7582F5}">
      <dsp:nvSpPr>
        <dsp:cNvPr id="0" name=""/>
        <dsp:cNvSpPr/>
      </dsp:nvSpPr>
      <dsp:spPr>
        <a:xfrm>
          <a:off x="512033" y="739067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85</a:t>
          </a:r>
          <a:r>
            <a:rPr lang="es-MX" sz="1200" b="1" kern="1200" dirty="0" smtClean="0">
              <a:latin typeface="Soberana Sans" pitchFamily="50" charset="0"/>
            </a:rPr>
            <a:t>% Mujeres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762652"/>
        <a:ext cx="1817060" cy="435880"/>
      </dsp:txXfrm>
    </dsp:sp>
    <dsp:sp modelId="{A950E2BE-101C-4C1E-B1CB-478FCFB511CA}">
      <dsp:nvSpPr>
        <dsp:cNvPr id="0" name=""/>
        <dsp:cNvSpPr/>
      </dsp:nvSpPr>
      <dsp:spPr>
        <a:xfrm>
          <a:off x="0" y="1280083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B3BA-E007-4D60-A0A5-DA98978FB7ED}">
      <dsp:nvSpPr>
        <dsp:cNvPr id="0" name=""/>
        <dsp:cNvSpPr/>
      </dsp:nvSpPr>
      <dsp:spPr>
        <a:xfrm>
          <a:off x="512033" y="1280083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15</a:t>
          </a:r>
          <a:r>
            <a:rPr lang="es-MX" sz="1200" b="1" kern="1200" dirty="0" smtClean="0">
              <a:latin typeface="Soberana Sans" pitchFamily="50" charset="0"/>
            </a:rPr>
            <a:t>% Hombres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1303668"/>
        <a:ext cx="1817060" cy="435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2CF21-52C5-4CE3-8339-4FA04E77B53F}">
      <dsp:nvSpPr>
        <dsp:cNvPr id="0" name=""/>
        <dsp:cNvSpPr/>
      </dsp:nvSpPr>
      <dsp:spPr>
        <a:xfrm>
          <a:off x="0" y="169067"/>
          <a:ext cx="2376264" cy="483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Soberana Sans" pitchFamily="50" charset="0"/>
            </a:rPr>
            <a:t>13  </a:t>
          </a:r>
          <a:r>
            <a:rPr lang="es-MX" sz="1400" b="1" kern="1200" dirty="0" smtClean="0">
              <a:latin typeface="Soberana Sans" pitchFamily="50" charset="0"/>
            </a:rPr>
            <a:t>Personas</a:t>
          </a:r>
          <a:endParaRPr lang="es-MX" sz="1400" b="1" kern="1200" dirty="0">
            <a:latin typeface="Soberana Sans" pitchFamily="50" charset="0"/>
          </a:endParaRPr>
        </a:p>
      </dsp:txBody>
      <dsp:txXfrm>
        <a:off x="14148" y="183215"/>
        <a:ext cx="2347968" cy="454754"/>
      </dsp:txXfrm>
    </dsp:sp>
    <dsp:sp modelId="{3653B5FC-B4CC-4F2A-BD26-3639C4975048}">
      <dsp:nvSpPr>
        <dsp:cNvPr id="0" name=""/>
        <dsp:cNvSpPr/>
      </dsp:nvSpPr>
      <dsp:spPr>
        <a:xfrm>
          <a:off x="0" y="739067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1CCF8-B31A-4EC3-8EA7-CB659F7582F5}">
      <dsp:nvSpPr>
        <dsp:cNvPr id="0" name=""/>
        <dsp:cNvSpPr/>
      </dsp:nvSpPr>
      <dsp:spPr>
        <a:xfrm>
          <a:off x="512033" y="739067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15% </a:t>
          </a:r>
          <a:r>
            <a:rPr lang="es-MX" sz="1200" b="1" kern="1200" dirty="0" smtClean="0">
              <a:latin typeface="Soberana Sans" pitchFamily="50" charset="0"/>
            </a:rPr>
            <a:t>Mujeres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762652"/>
        <a:ext cx="1817060" cy="435880"/>
      </dsp:txXfrm>
    </dsp:sp>
    <dsp:sp modelId="{A950E2BE-101C-4C1E-B1CB-478FCFB511CA}">
      <dsp:nvSpPr>
        <dsp:cNvPr id="0" name=""/>
        <dsp:cNvSpPr/>
      </dsp:nvSpPr>
      <dsp:spPr>
        <a:xfrm>
          <a:off x="0" y="1280083"/>
          <a:ext cx="483050" cy="4830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0B3BA-E007-4D60-A0A5-DA98978FB7ED}">
      <dsp:nvSpPr>
        <dsp:cNvPr id="0" name=""/>
        <dsp:cNvSpPr/>
      </dsp:nvSpPr>
      <dsp:spPr>
        <a:xfrm>
          <a:off x="512033" y="1280083"/>
          <a:ext cx="1864230" cy="48305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Soberana Sans" pitchFamily="50" charset="0"/>
            </a:rPr>
            <a:t>85% </a:t>
          </a:r>
          <a:r>
            <a:rPr lang="es-MX" sz="1200" b="1" kern="1200" dirty="0" smtClean="0">
              <a:latin typeface="Soberana Sans" pitchFamily="50" charset="0"/>
            </a:rPr>
            <a:t>Hombres</a:t>
          </a:r>
          <a:endParaRPr lang="es-MX" sz="1200" b="1" kern="1200" dirty="0">
            <a:latin typeface="Soberana Sans" pitchFamily="50" charset="0"/>
          </a:endParaRPr>
        </a:p>
      </dsp:txBody>
      <dsp:txXfrm>
        <a:off x="535618" y="1303668"/>
        <a:ext cx="1817060" cy="43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A30EE6D7-D867-4173-8B0B-07DD1AC7012F}" type="datetimeFigureOut">
              <a:rPr lang="es-MX"/>
              <a:pPr>
                <a:defRPr/>
              </a:pPr>
              <a:t>02/03/2018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8C14D570-37CE-4B50-9415-F4C2C78AB19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9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7C2D0AD0-404E-49A0-9FFF-1CC6328E6EB9}" type="datetimeFigureOut">
              <a:rPr lang="es-MX"/>
              <a:pPr>
                <a:defRPr/>
              </a:pPr>
              <a:t>02/03/2018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9" y="4387855"/>
            <a:ext cx="5559425" cy="4156075"/>
          </a:xfrm>
          <a:prstGeom prst="rect">
            <a:avLst/>
          </a:prstGeom>
        </p:spPr>
        <p:txBody>
          <a:bodyPr vert="horz" lIns="91425" tIns="45711" rIns="91425" bIns="45711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784458CB-7ABB-40FF-92E8-AA5147C4A53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07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458CB-7ABB-40FF-92E8-AA5147C4A53C}" type="slidenum">
              <a:rPr lang="es-MX" smtClean="0"/>
              <a:pPr>
                <a:defRPr/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38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31DF-D117-4DC2-A10A-51A05BC13E1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DE85-F239-41AE-930A-243BC43C10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B57A-46A3-45E3-95DD-1A69DC54F3F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749D-B4F0-490A-8E23-95737EB4743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8F6C-2E7C-44F7-9B8F-9C81B86FE5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33B0-6D06-4B97-AEEA-6594BBAA4A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C067-15E2-4FD5-B5A7-E33FC95238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8B06-ABDB-4C5F-AAD7-D3E98290D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D7B8-CC61-4362-9185-71EF26B6AF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1C4B-D6A2-4875-86F5-02E4EC2158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9" name="8 CuadroTexto"/>
          <p:cNvSpPr txBox="1">
            <a:spLocks noChangeArrowheads="1"/>
          </p:cNvSpPr>
          <p:nvPr userDrawn="1"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C0A231-4CD6-4D94-AF60-33A6D5C788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7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986" y="6420883"/>
            <a:ext cx="1295330" cy="3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74156929-9ECE-4F43-8AC1-6D4C161D3ACD" descr="6FB9703B-4F61-44F6-A171-76F10264E34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63" y="6389079"/>
            <a:ext cx="1019651" cy="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B8AF-9ACC-4F9E-836F-597FF844E4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8127-42CE-4AE4-9256-427A355AA8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14FE-8432-4B6F-9B22-13000F6B80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35179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9" name="1 Imagen" descr="logo40años_machote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00826" y="285728"/>
            <a:ext cx="2160000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288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6243638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7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19" name="1 Imagen" descr="logo40años_machote.pn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553050" y="6249148"/>
            <a:ext cx="14184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3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82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B9B0-D039-4DAA-A7C9-9F506904F2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64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2B41-E1BD-4FAC-B347-8BD2AD8C1E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F5D4-9FCE-40D1-8BF7-9F8464C5026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4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00AA-9467-42A3-B6DB-DEEEA1A2F9F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8493-CF5E-4042-9D46-2940F3219E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649-7648-475E-AF87-FC6B37797B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7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0A1B-4684-4361-AD0A-86B1B9BA9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8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7249-4098-46AB-B246-322A3FF8B6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2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AAA-C14B-4607-ACCA-9386AB4AEF2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2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6216674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9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67738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3" name="22 Imagen" descr="LOGO Fonacot 201307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614540" y="6295231"/>
            <a:ext cx="131451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1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674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7026-90FB-445D-A674-6826FDB657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BE65-30E8-4E3D-9EB6-246F744A365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3339-E066-4CB3-A126-729E3562979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</a:rPr>
              <a:t>www.infonacot.gob.mx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9" name="5 Marcador de número de diapositiva"/>
          <p:cNvSpPr txBox="1">
            <a:spLocks/>
          </p:cNvSpPr>
          <p:nvPr userDrawn="1"/>
        </p:nvSpPr>
        <p:spPr>
          <a:xfrm>
            <a:off x="8532813" y="6243638"/>
            <a:ext cx="576262" cy="614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6" y="6420883"/>
            <a:ext cx="1295330" cy="3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LOGO CENTENARIO3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5" y="6392662"/>
            <a:ext cx="939593" cy="4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74156929-9ECE-4F43-8AC1-6D4C161D3ACD" descr="6FB9703B-4F61-44F6-A171-76F10264E34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63" y="6389079"/>
            <a:ext cx="1019651" cy="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023-5F72-4480-AF93-285B5F6774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B8A8-A2A2-4B4F-B742-1F149A77AD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3A99-F7B5-4124-85C5-2926265CC8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80C17-1C99-4B91-9F81-6AD683DB7B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7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404664"/>
            <a:ext cx="2016223" cy="67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og2013o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584518" cy="6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7F447-4BE6-46AE-93E9-084E670ECA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65A69-F5E0-43BB-BE6F-CA4686859304}" type="slidenum">
              <a:rPr lang="es-MX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de Clientes </a:t>
            </a:r>
            <a:br>
              <a:rPr lang="es-MX" sz="3600" dirty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Dirección </a:t>
            </a: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Torreón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  <p:sp>
        <p:nvSpPr>
          <p:cNvPr id="7" name="7 Subtítulo"/>
          <p:cNvSpPr>
            <a:spLocks noGrp="1"/>
          </p:cNvSpPr>
          <p:nvPr>
            <p:ph type="subTitle" idx="1"/>
          </p:nvPr>
        </p:nvSpPr>
        <p:spPr>
          <a:xfrm>
            <a:off x="2171730" y="5373216"/>
            <a:ext cx="6400800" cy="360040"/>
          </a:xfrm>
        </p:spPr>
        <p:txBody>
          <a:bodyPr rtlCol="0">
            <a:normAutofit lnSpcReduction="10000"/>
          </a:bodyPr>
          <a:lstStyle/>
          <a:p>
            <a:pPr algn="r" eaLnBrk="1" hangingPunct="1"/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Febrero de </a:t>
            </a:r>
            <a:r>
              <a:rPr lang="es-E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506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/>
            </a:r>
            <a:b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</a:b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- Clientes Recurrentes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7872" y="6243638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Objetivos Específicos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4859461" y="4810257"/>
            <a:ext cx="548640" cy="54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06</a:t>
            </a:r>
          </a:p>
        </p:txBody>
      </p:sp>
      <p:sp>
        <p:nvSpPr>
          <p:cNvPr id="34" name="Rectangle 42"/>
          <p:cNvSpPr/>
          <p:nvPr/>
        </p:nvSpPr>
        <p:spPr>
          <a:xfrm>
            <a:off x="681784" y="4820467"/>
            <a:ext cx="548640" cy="548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35" name="Rectangle 53"/>
          <p:cNvSpPr/>
          <p:nvPr/>
        </p:nvSpPr>
        <p:spPr>
          <a:xfrm>
            <a:off x="4859461" y="3384416"/>
            <a:ext cx="548640" cy="54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05</a:t>
            </a:r>
          </a:p>
        </p:txBody>
      </p:sp>
      <p:sp>
        <p:nvSpPr>
          <p:cNvPr id="36" name="Rectangle 54"/>
          <p:cNvSpPr/>
          <p:nvPr/>
        </p:nvSpPr>
        <p:spPr>
          <a:xfrm>
            <a:off x="681784" y="3384416"/>
            <a:ext cx="548640" cy="54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37" name="Rectangle 56"/>
          <p:cNvSpPr/>
          <p:nvPr/>
        </p:nvSpPr>
        <p:spPr>
          <a:xfrm>
            <a:off x="4859461" y="1944263"/>
            <a:ext cx="548640" cy="54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04</a:t>
            </a:r>
          </a:p>
        </p:txBody>
      </p:sp>
      <p:sp>
        <p:nvSpPr>
          <p:cNvPr id="38" name="Rectangle 57"/>
          <p:cNvSpPr/>
          <p:nvPr/>
        </p:nvSpPr>
        <p:spPr>
          <a:xfrm>
            <a:off x="681784" y="1944263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39" name="Rectangle 60"/>
          <p:cNvSpPr/>
          <p:nvPr/>
        </p:nvSpPr>
        <p:spPr>
          <a:xfrm>
            <a:off x="1244576" y="2309018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 smtClean="0">
                <a:latin typeface="Soberana Sans" pitchFamily="50" charset="0"/>
              </a:rPr>
              <a:t>Conocer la opinión general de los productos de crédito que ofrece el Instituto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1244575" y="1962770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Crédito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fonacot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1" name="Rectangle 62"/>
          <p:cNvSpPr/>
          <p:nvPr/>
        </p:nvSpPr>
        <p:spPr>
          <a:xfrm>
            <a:off x="5532215" y="2204864"/>
            <a:ext cx="29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Identificar los medios por los que conocieron al Instituto y los beneficios que percibieron para llegar a la contratación.</a:t>
            </a:r>
          </a:p>
        </p:txBody>
      </p:sp>
      <p:sp>
        <p:nvSpPr>
          <p:cNvPr id="42" name="TextBox 63"/>
          <p:cNvSpPr txBox="1"/>
          <p:nvPr/>
        </p:nvSpPr>
        <p:spPr>
          <a:xfrm>
            <a:off x="5532214" y="1928529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comunicación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3" name="Rectangle 66"/>
          <p:cNvSpPr/>
          <p:nvPr/>
        </p:nvSpPr>
        <p:spPr>
          <a:xfrm>
            <a:off x="1244576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>
                <a:latin typeface="Soberana Sans" pitchFamily="50" charset="0"/>
              </a:rPr>
              <a:t>Identificar entidades financieras que han utilizado o conocen y su opinión de ellas</a:t>
            </a:r>
          </a:p>
        </p:txBody>
      </p:sp>
      <p:sp>
        <p:nvSpPr>
          <p:cNvPr id="44" name="TextBox 67"/>
          <p:cNvSpPr txBox="1"/>
          <p:nvPr/>
        </p:nvSpPr>
        <p:spPr>
          <a:xfrm>
            <a:off x="1244575" y="3384416"/>
            <a:ext cx="332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COMPETENCIA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5" name="Rectangle 68"/>
          <p:cNvSpPr/>
          <p:nvPr/>
        </p:nvSpPr>
        <p:spPr>
          <a:xfrm>
            <a:off x="5532215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latin typeface="Soberana Sans" pitchFamily="50" charset="0"/>
              </a:rPr>
              <a:t>Identificar focos rojos que puedan indicar corrupción dentro de las Direcciones </a:t>
            </a:r>
            <a:r>
              <a:rPr lang="es-MX" sz="1200" b="1" dirty="0" err="1" smtClean="0">
                <a:latin typeface="Soberana Sans" pitchFamily="50" charset="0"/>
              </a:rPr>
              <a:t>Fonacot</a:t>
            </a:r>
            <a:r>
              <a:rPr lang="es-MX" sz="1200" b="1" dirty="0" smtClean="0">
                <a:latin typeface="Soberana Sans" pitchFamily="50" charset="0"/>
              </a:rPr>
              <a:t>.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6" name="TextBox 69"/>
          <p:cNvSpPr txBox="1"/>
          <p:nvPr/>
        </p:nvSpPr>
        <p:spPr>
          <a:xfrm>
            <a:off x="5532214" y="3384416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ANTICORRUPCIÓN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1244576" y="5167499"/>
            <a:ext cx="296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Conocer los factores que influyen en la decisión de contratación de </a:t>
            </a:r>
            <a:r>
              <a:rPr lang="es-MX" sz="1200" b="1" dirty="0" smtClean="0">
                <a:latin typeface="Soberana Sans" pitchFamily="50" charset="0"/>
              </a:rPr>
              <a:t>crédito y el destino del crédito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8" name="TextBox 73"/>
          <p:cNvSpPr txBox="1"/>
          <p:nvPr/>
        </p:nvSpPr>
        <p:spPr>
          <a:xfrm>
            <a:off x="1244575" y="4821251"/>
            <a:ext cx="337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Decisión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de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contratación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9" name="Rectangle 74"/>
          <p:cNvSpPr/>
          <p:nvPr/>
        </p:nvSpPr>
        <p:spPr>
          <a:xfrm>
            <a:off x="5532215" y="5143401"/>
            <a:ext cx="296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Evaluar la experiencia de contratación del crédito </a:t>
            </a:r>
            <a:r>
              <a:rPr lang="es-MX" sz="1200" b="1" dirty="0" smtClean="0">
                <a:latin typeface="Soberana Sans" pitchFamily="50" charset="0"/>
              </a:rPr>
              <a:t>FONACOT (Atención a cliente, servicio en sucursal, servicio en </a:t>
            </a:r>
            <a:r>
              <a:rPr lang="es-MX" sz="1200" b="1" dirty="0" err="1" smtClean="0">
                <a:latin typeface="Soberana Sans" pitchFamily="50" charset="0"/>
              </a:rPr>
              <a:t>Call</a:t>
            </a:r>
            <a:r>
              <a:rPr lang="es-MX" sz="1200" b="1" dirty="0" smtClean="0">
                <a:latin typeface="Soberana Sans" pitchFamily="50" charset="0"/>
              </a:rPr>
              <a:t> Center, Crédito Seguro)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50" name="TextBox 75"/>
          <p:cNvSpPr txBox="1"/>
          <p:nvPr/>
        </p:nvSpPr>
        <p:spPr>
          <a:xfrm>
            <a:off x="5532214" y="4797152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experiencia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627102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6247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envió a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Call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Center un universo de clientes recurrentes que contrataron durante el periodo de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Julio-Diciembre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2017 un crédito FONACOT para que se les llamara e invitara a participar en la sesión.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presentaron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13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clientes en la Sucursal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Torreón para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una sesión de grupo que tuvo duración de una hora y al finalizar se les realizó una breve encuesta de 7 preguntas.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264692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Metodología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98471920"/>
              </p:ext>
            </p:extLst>
          </p:nvPr>
        </p:nvGraphicFramePr>
        <p:xfrm>
          <a:off x="1763688" y="4070176"/>
          <a:ext cx="2376264" cy="193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826785"/>
              </p:ext>
            </p:extLst>
          </p:nvPr>
        </p:nvGraphicFramePr>
        <p:xfrm>
          <a:off x="3995936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317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4" name="3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Antigüedad y hábitos de uso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637528"/>
            <a:ext cx="79928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mencionaron que han utilizado su crédito para gastos de salud, relacionados con el auto o para amueblar su casa.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Han utilizado en alguna ocasión planes de salida y lo identifican como un beneficio único de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>
                <a:solidFill>
                  <a:prstClr val="black"/>
                </a:solidFill>
                <a:latin typeface="Soberana Sans" pitchFamily="50" charset="0"/>
              </a:rPr>
              <a:t> </a:t>
            </a:r>
            <a:r>
              <a:rPr lang="es-MX" sz="1600" smtClean="0">
                <a:solidFill>
                  <a:prstClr val="black"/>
                </a:solidFill>
                <a:latin typeface="Soberana Sans" pitchFamily="50" charset="0"/>
              </a:rPr>
              <a:t>(11%)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Antes de conocer el Instituto, en su mayoría recurrían a los créditos de nómina o a conocidos y familiares.</a:t>
            </a: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701763"/>
              </p:ext>
            </p:extLst>
          </p:nvPr>
        </p:nvGraphicFramePr>
        <p:xfrm>
          <a:off x="4283968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683568" y="3505651"/>
            <a:ext cx="352839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30% acuden con cita y la realizan por internet o por teléfono.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Mencionan que les gusta el servicio de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Call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Center y les resuelven sus dudas.</a:t>
            </a:r>
          </a:p>
        </p:txBody>
      </p:sp>
    </p:spTree>
    <p:extLst>
      <p:ext uri="{BB962C8B-B14F-4D97-AF65-F5344CB8AC3E}">
        <p14:creationId xmlns:p14="http://schemas.microsoft.com/office/powerpoint/2010/main" val="405519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5576" y="1583501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identifican los tiempos de trámite como razonables, en su mayoría esperaron menos de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30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minutos para pasar y realizaron su trámite en un lapso de 20 a 30 minutos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. Además resaltan que la atención con cita es puntual.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Casi 70% de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participantes calificaron la atención en sucursal como excelente o buena.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cuanto a sugerencias para mejorar recomiendan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mejorar el servicio al cliente y comunicar más las promociones y productos.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Experiencia de contratación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108775"/>
              </p:ext>
            </p:extLst>
          </p:nvPr>
        </p:nvGraphicFramePr>
        <p:xfrm>
          <a:off x="4774633" y="3789040"/>
          <a:ext cx="3923928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496046"/>
              </p:ext>
            </p:extLst>
          </p:nvPr>
        </p:nvGraphicFramePr>
        <p:xfrm>
          <a:off x="775506" y="3861048"/>
          <a:ext cx="3976514" cy="224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198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665392" y="1124744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del crédito y anticorrupción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621830"/>
            <a:ext cx="79928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Relacionan la toma de fotografía y huellas digitales con seguridad.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Desconocen casos de coyotaje de amigos o familiares.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su mayoría desconocen los planes de salida (Excepto por quienes los han utilizado)</a:t>
            </a: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Solo identifican el producto de crédito en Efectivo, aunque mencionan que si han visto material promocional de mujer y viajemos todos por 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M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éxico. 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584251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Centros de Trabajo de los Participantes 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850628"/>
            <a:ext cx="648072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Habitaciones y Servicios Industriales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MULTICRETO S.A.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Master </a:t>
            </a:r>
            <a:r>
              <a:rPr lang="es-MX" sz="1400" b="1" dirty="0" err="1">
                <a:latin typeface="Soberana Sans" pitchFamily="50" charset="0"/>
              </a:rPr>
              <a:t>Trim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Servicios </a:t>
            </a:r>
            <a:r>
              <a:rPr lang="es-MX" sz="1400" b="1" dirty="0">
                <a:latin typeface="Soberana Sans" pitchFamily="50" charset="0"/>
              </a:rPr>
              <a:t>Estrellas de Oro S.A.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Ayuntamiento Lerdo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Auto Sistemas de Torreón S.A.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MULTICRETO </a:t>
            </a:r>
            <a:r>
              <a:rPr lang="es-MX" sz="1400" b="1" dirty="0">
                <a:latin typeface="Soberana Sans" pitchFamily="50" charset="0"/>
              </a:rPr>
              <a:t>S.A.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ATR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FERROMEX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Master </a:t>
            </a:r>
            <a:r>
              <a:rPr lang="es-MX" sz="1400" b="1" dirty="0" err="1">
                <a:latin typeface="Soberana Sans" pitchFamily="50" charset="0"/>
              </a:rPr>
              <a:t>Trim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400" b="1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55679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spcBef>
                <a:spcPts val="0"/>
              </a:spcBef>
              <a:buFont typeface="Arial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Soberana Sans" pitchFamily="50" charset="0"/>
              </a:rPr>
              <a:t>Conocer la opinión general de los trabajadores usuarios del crédito FONACOT con respecto al crédito FONACOT y otros productos de crédito que hayan utilizado e identificar los motivadores de contratación de productos crediticios, para proponer estrategias que permitan aumentar la colocación de créditos del Instituto.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 General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3"/>
          <a:stretch/>
        </p:blipFill>
        <p:spPr bwMode="auto">
          <a:xfrm>
            <a:off x="1015188" y="2780928"/>
            <a:ext cx="7733276" cy="306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57144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dirty="0" smtClean="0">
                <a:solidFill>
                  <a:schemeClr val="tx1"/>
                </a:solidFill>
                <a:latin typeface="Soberana Sans"/>
                <a:cs typeface="Lucida Sans Unicode" pitchFamily="34" charset="0"/>
              </a:rPr>
              <a:t>Consejo - Productos</a:t>
            </a:r>
            <a:endParaRPr lang="es-MX" sz="3600" dirty="0">
              <a:solidFill>
                <a:schemeClr val="tx1"/>
              </a:solidFill>
              <a:latin typeface="Soberana Sans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7872" y="6243638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Objetivos Específicos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41"/>
          <p:cNvSpPr/>
          <p:nvPr/>
        </p:nvSpPr>
        <p:spPr>
          <a:xfrm>
            <a:off x="4859461" y="4810257"/>
            <a:ext cx="548640" cy="54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06</a:t>
            </a:r>
          </a:p>
        </p:txBody>
      </p:sp>
      <p:sp>
        <p:nvSpPr>
          <p:cNvPr id="34" name="Rectangle 42"/>
          <p:cNvSpPr/>
          <p:nvPr/>
        </p:nvSpPr>
        <p:spPr>
          <a:xfrm>
            <a:off x="681784" y="4820467"/>
            <a:ext cx="548640" cy="548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35" name="Rectangle 53"/>
          <p:cNvSpPr/>
          <p:nvPr/>
        </p:nvSpPr>
        <p:spPr>
          <a:xfrm>
            <a:off x="4859461" y="3384416"/>
            <a:ext cx="548640" cy="54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05</a:t>
            </a:r>
          </a:p>
        </p:txBody>
      </p:sp>
      <p:sp>
        <p:nvSpPr>
          <p:cNvPr id="36" name="Rectangle 54"/>
          <p:cNvSpPr/>
          <p:nvPr/>
        </p:nvSpPr>
        <p:spPr>
          <a:xfrm>
            <a:off x="681784" y="3384416"/>
            <a:ext cx="548640" cy="548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37" name="Rectangle 56"/>
          <p:cNvSpPr/>
          <p:nvPr/>
        </p:nvSpPr>
        <p:spPr>
          <a:xfrm>
            <a:off x="4859461" y="1944263"/>
            <a:ext cx="548640" cy="5486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04</a:t>
            </a:r>
          </a:p>
        </p:txBody>
      </p:sp>
      <p:sp>
        <p:nvSpPr>
          <p:cNvPr id="38" name="Rectangle 57"/>
          <p:cNvSpPr/>
          <p:nvPr/>
        </p:nvSpPr>
        <p:spPr>
          <a:xfrm>
            <a:off x="681784" y="1944263"/>
            <a:ext cx="548640" cy="5486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39" name="Rectangle 60"/>
          <p:cNvSpPr/>
          <p:nvPr/>
        </p:nvSpPr>
        <p:spPr>
          <a:xfrm>
            <a:off x="1244576" y="2309018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 smtClean="0">
                <a:latin typeface="Soberana Sans" pitchFamily="50" charset="0"/>
              </a:rPr>
              <a:t>Conocer la opinión general de los productos de crédito que ofrece el Instituto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1244575" y="1962770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Crédito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fonacot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1" name="Rectangle 62"/>
          <p:cNvSpPr/>
          <p:nvPr/>
        </p:nvSpPr>
        <p:spPr>
          <a:xfrm>
            <a:off x="5532215" y="2204864"/>
            <a:ext cx="29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Identificar los medios por los que conocieron al Instituto y los beneficios que percibieron para llegar a la contratación.</a:t>
            </a:r>
          </a:p>
        </p:txBody>
      </p:sp>
      <p:sp>
        <p:nvSpPr>
          <p:cNvPr id="42" name="TextBox 63"/>
          <p:cNvSpPr txBox="1"/>
          <p:nvPr/>
        </p:nvSpPr>
        <p:spPr>
          <a:xfrm>
            <a:off x="5532214" y="1928529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comunicación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3" name="Rectangle 66"/>
          <p:cNvSpPr/>
          <p:nvPr/>
        </p:nvSpPr>
        <p:spPr>
          <a:xfrm>
            <a:off x="1244576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 smtClean="0">
                <a:latin typeface="Soberana Sans" pitchFamily="50" charset="0"/>
              </a:rPr>
              <a:t>Identificar el nivel de conocimiento de los productos de crédito del Instituto.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4" name="TextBox 67"/>
          <p:cNvSpPr txBox="1"/>
          <p:nvPr/>
        </p:nvSpPr>
        <p:spPr>
          <a:xfrm>
            <a:off x="1244575" y="3384416"/>
            <a:ext cx="332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CONOCIMIENTO DEL CRÉDITO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5" name="Rectangle 68"/>
          <p:cNvSpPr/>
          <p:nvPr/>
        </p:nvSpPr>
        <p:spPr>
          <a:xfrm>
            <a:off x="5532215" y="3717032"/>
            <a:ext cx="296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b="1" dirty="0">
                <a:latin typeface="Soberana Sans" pitchFamily="50" charset="0"/>
              </a:rPr>
              <a:t>Generar propuestas de mejora y nuevos productos</a:t>
            </a:r>
          </a:p>
        </p:txBody>
      </p:sp>
      <p:sp>
        <p:nvSpPr>
          <p:cNvPr id="46" name="TextBox 69"/>
          <p:cNvSpPr txBox="1"/>
          <p:nvPr/>
        </p:nvSpPr>
        <p:spPr>
          <a:xfrm>
            <a:off x="5532214" y="3384416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propuestas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1244576" y="5167499"/>
            <a:ext cx="296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Conocer los factores que influyen en la decisión de contratación de </a:t>
            </a:r>
            <a:r>
              <a:rPr lang="es-MX" sz="1200" b="1" dirty="0" smtClean="0">
                <a:latin typeface="Soberana Sans" pitchFamily="50" charset="0"/>
              </a:rPr>
              <a:t>crédito y el destino del crédito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48" name="TextBox 73"/>
          <p:cNvSpPr txBox="1"/>
          <p:nvPr/>
        </p:nvSpPr>
        <p:spPr>
          <a:xfrm>
            <a:off x="1244575" y="4821251"/>
            <a:ext cx="337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Decisión</a:t>
            </a:r>
            <a:r>
              <a:rPr lang="en-US" sz="1400" b="1" cap="all" dirty="0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 de </a:t>
            </a:r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contratación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9" name="Rectangle 74"/>
          <p:cNvSpPr/>
          <p:nvPr/>
        </p:nvSpPr>
        <p:spPr>
          <a:xfrm>
            <a:off x="5532215" y="5143401"/>
            <a:ext cx="296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b="1" dirty="0">
                <a:latin typeface="Soberana Sans" pitchFamily="50" charset="0"/>
              </a:rPr>
              <a:t>Evaluar la experiencia de contratación del crédito </a:t>
            </a:r>
            <a:r>
              <a:rPr lang="es-MX" sz="1200" b="1" dirty="0" smtClean="0">
                <a:latin typeface="Soberana Sans" pitchFamily="50" charset="0"/>
              </a:rPr>
              <a:t>FONACOT (Atención a cliente, servicio en sucursal, servicio en </a:t>
            </a:r>
            <a:r>
              <a:rPr lang="es-MX" sz="1200" b="1" dirty="0" err="1" smtClean="0">
                <a:latin typeface="Soberana Sans" pitchFamily="50" charset="0"/>
              </a:rPr>
              <a:t>Call</a:t>
            </a:r>
            <a:r>
              <a:rPr lang="es-MX" sz="1200" b="1" dirty="0" smtClean="0">
                <a:latin typeface="Soberana Sans" pitchFamily="50" charset="0"/>
              </a:rPr>
              <a:t> Center, Crédito Seguro)</a:t>
            </a:r>
            <a:endParaRPr lang="es-MX" sz="1200" b="1" dirty="0">
              <a:latin typeface="Soberana Sans" pitchFamily="50" charset="0"/>
            </a:endParaRPr>
          </a:p>
        </p:txBody>
      </p:sp>
      <p:sp>
        <p:nvSpPr>
          <p:cNvPr id="50" name="TextBox 75"/>
          <p:cNvSpPr txBox="1"/>
          <p:nvPr/>
        </p:nvSpPr>
        <p:spPr>
          <a:xfrm>
            <a:off x="5532214" y="4797152"/>
            <a:ext cx="22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err="1" smtClean="0">
                <a:solidFill>
                  <a:schemeClr val="tx2">
                    <a:lumMod val="50000"/>
                  </a:schemeClr>
                </a:solidFill>
                <a:latin typeface="Soberana Sans" pitchFamily="50" charset="0"/>
              </a:rPr>
              <a:t>experiencia</a:t>
            </a:r>
            <a:endParaRPr lang="en-US" sz="1400" b="1" cap="all" dirty="0">
              <a:solidFill>
                <a:schemeClr val="tx2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627102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16247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envió a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Call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Center un universo de clientes que contrataron durante el periodo de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Julio-Diciembre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2017 un crédito FONACOT de algún producto distinto al 350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para que se les llamara e invitara a participar en la sesión.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Se presentaron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12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clientes en la Sucursal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Torreón para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una sesión de grupo que tuvo duración de una hora y al finalizar se les realizó una breve encuesta de 7 preguntas.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264692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Metodología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992505517"/>
              </p:ext>
            </p:extLst>
          </p:nvPr>
        </p:nvGraphicFramePr>
        <p:xfrm>
          <a:off x="755576" y="4149080"/>
          <a:ext cx="2376264" cy="193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844089"/>
              </p:ext>
            </p:extLst>
          </p:nvPr>
        </p:nvGraphicFramePr>
        <p:xfrm>
          <a:off x="2627784" y="3782144"/>
          <a:ext cx="4194212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256351"/>
              </p:ext>
            </p:extLst>
          </p:nvPr>
        </p:nvGraphicFramePr>
        <p:xfrm>
          <a:off x="5480974" y="3782144"/>
          <a:ext cx="4283968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436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92147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nuevos dijeron haberse enterado de FONACOT por medio de su Centro de Trabajo o por recomendación de algún familiar o amigo.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Los clientes recurrentes destacaron que los motivos para volver a contratar con el Instituto son: </a:t>
            </a:r>
            <a:r>
              <a:rPr lang="es-MX" sz="1600" b="1" dirty="0" smtClean="0">
                <a:solidFill>
                  <a:srgbClr val="0A903D"/>
                </a:solidFill>
                <a:latin typeface="Soberana Sans" pitchFamily="50" charset="0"/>
              </a:rPr>
              <a:t>Descuento por nómina (67%), Rapidez en el trámite (22%) y la tasa de interés (11%)</a:t>
            </a:r>
            <a:endParaRPr lang="es-MX" sz="1600" b="1" dirty="0" smtClean="0">
              <a:solidFill>
                <a:srgbClr val="0A903D"/>
              </a:solidFill>
              <a:latin typeface="Soberana Sans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Atributos del crédito y medios de comunicación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238334"/>
              </p:ext>
            </p:extLst>
          </p:nvPr>
        </p:nvGraphicFramePr>
        <p:xfrm>
          <a:off x="5004048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755576" y="38610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30% de los participantes acudieron a la Caravana </a:t>
            </a:r>
            <a:r>
              <a:rPr lang="es-MX" sz="1600" dirty="0" err="1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 dirty="0">
                <a:solidFill>
                  <a:prstClr val="black"/>
                </a:solidFill>
                <a:latin typeface="Soberana Sans" pitchFamily="50" charset="0"/>
              </a:rPr>
              <a:t> a tramitar su crédito y resaltaron que les gustó el evento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Quisieran enterarse de promociones por SMS o correo electrónico.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4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e crédito y atención en sucursal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875596"/>
            <a:ext cx="7992888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198884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54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%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de los participantes mencionaron que antes de utilizar </a:t>
            </a:r>
            <a:r>
              <a:rPr lang="es-MX" sz="1600" dirty="0" err="1" smtClean="0">
                <a:solidFill>
                  <a:prstClr val="black"/>
                </a:solidFill>
                <a:latin typeface="Soberana Sans" pitchFamily="50" charset="0"/>
              </a:rPr>
              <a:t>Fonacot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 tramitaban créditos de nómina bancarios y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27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% </a:t>
            </a: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mencionó préstamos de amigos o familiares.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92% de los trabajadores realizaron el trámite de su crédito en menos de 45 minutos.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100% de los trabajadores calificaron la atención y amabilidad como excelente o buena.</a:t>
            </a:r>
            <a:endParaRPr lang="es-MX" sz="1600" dirty="0">
              <a:solidFill>
                <a:prstClr val="black"/>
              </a:solidFill>
              <a:latin typeface="Soberana Sans" pitchFamily="50" charset="0"/>
            </a:endParaRP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su mayoría recibieron una tarjeta Transfer y ningún trabajador tuvo problemas con el uso de la misma.</a:t>
            </a:r>
          </a:p>
        </p:txBody>
      </p:sp>
    </p:spTree>
    <p:extLst>
      <p:ext uri="{BB962C8B-B14F-4D97-AF65-F5344CB8AC3E}">
        <p14:creationId xmlns:p14="http://schemas.microsoft.com/office/powerpoint/2010/main" val="160832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665392" y="133147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Conocimiento de crédito y atención en sucursal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875596"/>
            <a:ext cx="7992888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38395" y="177281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Los clientes que tramitaron en Caravana conocen la tasa preferencial, pero las que contrataron crédito mujer dicen que no se les explicaron los beneficios.</a:t>
            </a:r>
          </a:p>
          <a:p>
            <a:pPr marL="285750" indent="-107950" algn="just" defTabSz="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MX" sz="1600" dirty="0" smtClean="0">
                <a:solidFill>
                  <a:prstClr val="black"/>
                </a:solidFill>
                <a:latin typeface="Soberana Sans" pitchFamily="50" charset="0"/>
              </a:rPr>
              <a:t>En la mayoría de las empresas hay material de promoción del Instituto.</a:t>
            </a:r>
            <a:endParaRPr lang="es-MX" sz="1600" dirty="0" smtClean="0">
              <a:solidFill>
                <a:prstClr val="black"/>
              </a:solidFill>
              <a:latin typeface="Soberana Sans" pitchFamily="50" charset="0"/>
            </a:endParaRP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12476"/>
              </p:ext>
            </p:extLst>
          </p:nvPr>
        </p:nvGraphicFramePr>
        <p:xfrm>
          <a:off x="2339752" y="2973145"/>
          <a:ext cx="4976584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60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81267" y="5842512"/>
            <a:ext cx="576262" cy="614362"/>
          </a:xfrm>
        </p:spPr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1665392" y="1052736"/>
            <a:ext cx="590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itchFamily="50" charset="0"/>
              </a:rPr>
              <a:t>Centros de Trabajo de los Participantes </a:t>
            </a:r>
            <a:endParaRPr lang="es-MX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584" y="1850628"/>
            <a:ext cx="64807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PC&amp;B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Compartamos Banco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Master </a:t>
            </a:r>
            <a:r>
              <a:rPr lang="es-MX" sz="1400" b="1" dirty="0" err="1">
                <a:latin typeface="Soberana Sans" pitchFamily="50" charset="0"/>
              </a:rPr>
              <a:t>Trim</a:t>
            </a:r>
            <a:endParaRPr lang="es-MX" sz="1400" b="1" dirty="0">
              <a:latin typeface="Soberana Sans" pitchFamily="50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WRANGREL S.A.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err="1">
                <a:latin typeface="Soberana Sans" pitchFamily="50" charset="0"/>
              </a:rPr>
              <a:t>Montiac</a:t>
            </a:r>
            <a:r>
              <a:rPr lang="es-MX" sz="1400" b="1" dirty="0">
                <a:latin typeface="Soberana Sans" pitchFamily="50" charset="0"/>
              </a:rPr>
              <a:t> S.A. de C.V.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>
                <a:latin typeface="Soberana Sans" pitchFamily="50" charset="0"/>
              </a:rPr>
              <a:t>Centro </a:t>
            </a:r>
            <a:r>
              <a:rPr lang="es-MX" sz="1400" b="1" dirty="0">
                <a:latin typeface="Soberana Sans" pitchFamily="50" charset="0"/>
              </a:rPr>
              <a:t>de Servicio Social </a:t>
            </a:r>
            <a:r>
              <a:rPr lang="es-MX" sz="1400" b="1" dirty="0" err="1">
                <a:latin typeface="Soberana Sans" pitchFamily="50" charset="0"/>
              </a:rPr>
              <a:t>Canacintra</a:t>
            </a:r>
            <a:r>
              <a:rPr lang="es-MX" sz="1400" b="1" dirty="0">
                <a:latin typeface="Soberana Sans" pitchFamily="50" charset="0"/>
              </a:rPr>
              <a:t> A.C.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b="1" dirty="0">
                <a:latin typeface="Soberana Sans" pitchFamily="50" charset="0"/>
              </a:rPr>
              <a:t>Misioneros de Guadalupe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400" b="1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54528</TotalTime>
  <Words>1039</Words>
  <Application>Microsoft Office PowerPoint</Application>
  <PresentationFormat>Presentación en pantalla (4:3)</PresentationFormat>
  <Paragraphs>131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Tema de Office</vt:lpstr>
      <vt:lpstr>Diseño personalizado</vt:lpstr>
      <vt:lpstr>Tema1</vt:lpstr>
      <vt:lpstr>Consejo de Clientes  Dirección Torreón</vt:lpstr>
      <vt:lpstr>Presentación de PowerPoint</vt:lpstr>
      <vt:lpstr>Consejo - Productos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Consejo - Clientes Recurrentes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WarezMaster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Financiamiento Infonacot 2013</dc:title>
  <dc:creator>Demián Reyes Tiburcio</dc:creator>
  <cp:lastModifiedBy>Ma. Lorena Gutiérrez Escoffie</cp:lastModifiedBy>
  <cp:revision>2797</cp:revision>
  <cp:lastPrinted>2017-01-17T16:57:22Z</cp:lastPrinted>
  <dcterms:created xsi:type="dcterms:W3CDTF">2012-12-11T21:18:10Z</dcterms:created>
  <dcterms:modified xsi:type="dcterms:W3CDTF">2018-03-02T19:16:39Z</dcterms:modified>
</cp:coreProperties>
</file>