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57" r:id="rId3"/>
  </p:sldMasterIdLst>
  <p:notesMasterIdLst>
    <p:notesMasterId r:id="rId20"/>
  </p:notesMasterIdLst>
  <p:handoutMasterIdLst>
    <p:handoutMasterId r:id="rId21"/>
  </p:handoutMasterIdLst>
  <p:sldIdLst>
    <p:sldId id="414" r:id="rId4"/>
    <p:sldId id="426" r:id="rId5"/>
    <p:sldId id="448" r:id="rId6"/>
    <p:sldId id="427" r:id="rId7"/>
    <p:sldId id="428" r:id="rId8"/>
    <p:sldId id="439" r:id="rId9"/>
    <p:sldId id="441" r:id="rId10"/>
    <p:sldId id="442" r:id="rId11"/>
    <p:sldId id="435" r:id="rId12"/>
    <p:sldId id="443" r:id="rId13"/>
    <p:sldId id="444" r:id="rId14"/>
    <p:sldId id="445" r:id="rId15"/>
    <p:sldId id="447" r:id="rId16"/>
    <p:sldId id="449" r:id="rId17"/>
    <p:sldId id="450" r:id="rId18"/>
    <p:sldId id="446" r:id="rId19"/>
  </p:sldIdLst>
  <p:sldSz cx="9144000" cy="6858000" type="screen4x3"/>
  <p:notesSz cx="6950075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 autoAdjust="0"/>
    <p:restoredTop sz="98618" autoAdjust="0"/>
  </p:normalViewPr>
  <p:slideViewPr>
    <p:cSldViewPr showGuides="1">
      <p:cViewPr>
        <p:scale>
          <a:sx n="90" d="100"/>
          <a:sy n="90" d="100"/>
        </p:scale>
        <p:origin x="-1152" y="19"/>
      </p:cViewPr>
      <p:guideLst>
        <p:guide orient="horz" pos="981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168" y="-91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1%20Vallejo\Copia%20de%20Encuestas%20Vallejo%20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Edad</a:t>
            </a:r>
          </a:p>
        </c:rich>
      </c:tx>
      <c:layout>
        <c:manualLayout>
          <c:xMode val="edge"/>
          <c:yMode val="edge"/>
          <c:x val="0.45477077865266835"/>
          <c:y val="0.1064814814814814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'!$B$12:$B$14</c:f>
              <c:strCache>
                <c:ptCount val="3"/>
                <c:pt idx="0">
                  <c:v>30 a 45</c:v>
                </c:pt>
                <c:pt idx="1">
                  <c:v>45 a 55</c:v>
                </c:pt>
                <c:pt idx="2">
                  <c:v>Más de 55</c:v>
                </c:pt>
              </c:strCache>
            </c:strRef>
          </c:cat>
          <c:val>
            <c:numRef>
              <c:f>'Consejo Productos '!$C$12:$C$14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8731408573938"/>
          <c:y val="0.44612569262175561"/>
          <c:w val="0.2540621979740138"/>
          <c:h val="0.3668923155438903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sz="1400" dirty="0" smtClean="0"/>
              <a:t>Tipo de Cliente</a:t>
            </a:r>
            <a:endParaRPr lang="es-MX" sz="1400" dirty="0"/>
          </a:p>
        </c:rich>
      </c:tx>
      <c:layout>
        <c:manualLayout>
          <c:xMode val="edge"/>
          <c:yMode val="edge"/>
          <c:x val="0.32402879287656594"/>
          <c:y val="0.105484842667926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'!$B$17:$B$18</c:f>
              <c:strCache>
                <c:ptCount val="2"/>
                <c:pt idx="0">
                  <c:v>Nuevos</c:v>
                </c:pt>
                <c:pt idx="1">
                  <c:v>Recurrentes</c:v>
                </c:pt>
              </c:strCache>
            </c:strRef>
          </c:cat>
          <c:val>
            <c:numRef>
              <c:f>'Consejo Productos '!$C$17:$C$18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83617672790893"/>
          <c:y val="0.47545676582093904"/>
          <c:w val="0.28355182757471387"/>
          <c:h val="0.20418477808021332"/>
        </c:manualLayout>
      </c:layout>
      <c:overlay val="0"/>
      <c:txPr>
        <a:bodyPr/>
        <a:lstStyle/>
        <a:p>
          <a:pPr>
            <a:defRPr b="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Atención y Amabilidad</a:t>
            </a:r>
          </a:p>
        </c:rich>
      </c:tx>
      <c:layout>
        <c:manualLayout>
          <c:xMode val="edge"/>
          <c:yMode val="edge"/>
          <c:x val="0.30478784639266115"/>
          <c:y val="4.94331048991642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5389322093061"/>
          <c:y val="0.21610562569209638"/>
          <c:w val="0.51408992067123993"/>
          <c:h val="0.75636506824370664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'!$G$13:$G$14</c:f>
              <c:strCache>
                <c:ptCount val="2"/>
                <c:pt idx="0">
                  <c:v>Excelente</c:v>
                </c:pt>
                <c:pt idx="1">
                  <c:v>Buena</c:v>
                </c:pt>
              </c:strCache>
            </c:strRef>
          </c:cat>
          <c:val>
            <c:numRef>
              <c:f>'Consejo Productos '!$H$13:$H$14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Sugerencias Para Mejorar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Productos '!$O$13:$O$15</c:f>
              <c:strCache>
                <c:ptCount val="3"/>
                <c:pt idx="0">
                  <c:v>Recibir promociones</c:v>
                </c:pt>
                <c:pt idx="1">
                  <c:v>Mejorar el servicio a cliente</c:v>
                </c:pt>
                <c:pt idx="2">
                  <c:v>Mejorar el tiempo de trámite</c:v>
                </c:pt>
              </c:strCache>
            </c:strRef>
          </c:cat>
          <c:val>
            <c:numRef>
              <c:f>'Consejo Productos '!$Q$13:$Q$15</c:f>
              <c:numCache>
                <c:formatCode>0.0%</c:formatCode>
                <c:ptCount val="3"/>
                <c:pt idx="0">
                  <c:v>0.5</c:v>
                </c:pt>
                <c:pt idx="1">
                  <c:v>0.33333333333333331</c:v>
                </c:pt>
                <c:pt idx="2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7709440"/>
        <c:axId val="39039488"/>
        <c:axId val="0"/>
      </c:bar3DChart>
      <c:catAx>
        <c:axId val="14770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9039488"/>
        <c:crosses val="autoZero"/>
        <c:auto val="1"/>
        <c:lblAlgn val="ctr"/>
        <c:lblOffset val="100"/>
        <c:noMultiLvlLbl val="0"/>
      </c:catAx>
      <c:valAx>
        <c:axId val="3903948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477094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Edad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Anticorrupción'!$B$18:$B$21</c:f>
              <c:strCache>
                <c:ptCount val="4"/>
                <c:pt idx="0">
                  <c:v>20 a 30</c:v>
                </c:pt>
                <c:pt idx="1">
                  <c:v>30 a 45</c:v>
                </c:pt>
                <c:pt idx="2">
                  <c:v>45 a 55</c:v>
                </c:pt>
                <c:pt idx="3">
                  <c:v>Más de 55</c:v>
                </c:pt>
              </c:strCache>
            </c:strRef>
          </c:cat>
          <c:val>
            <c:numRef>
              <c:f>'Consejo Anticorrupción'!$C$18:$C$21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1359571158760144E-2"/>
          <c:y val="0.18357090228973019"/>
          <c:w val="0.4699780579935563"/>
          <c:h val="0.79918999848862693"/>
        </c:manualLayout>
      </c:layout>
      <c:doughnutChart>
        <c:varyColors val="1"/>
        <c:ser>
          <c:idx val="0"/>
          <c:order val="0"/>
          <c:tx>
            <c:strRef>
              <c:f>'Consejo Anticorrupción'!$K$17</c:f>
              <c:strCache>
                <c:ptCount val="1"/>
                <c:pt idx="0">
                  <c:v>Tipos de Crédito Utilizados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'Consejo Anticorrupción'!$K$18:$K$19</c:f>
              <c:strCache>
                <c:ptCount val="2"/>
                <c:pt idx="0">
                  <c:v>Nómina / Bancarioss</c:v>
                </c:pt>
                <c:pt idx="1">
                  <c:v>Préstamos con familiares</c:v>
                </c:pt>
              </c:strCache>
            </c:strRef>
          </c:cat>
          <c:val>
            <c:numRef>
              <c:f>'Consejo Anticorrupción'!$L$18:$L$19</c:f>
              <c:numCache>
                <c:formatCode>0.0%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872506561679788"/>
          <c:y val="0.41855242053076697"/>
          <c:w val="0.34982113098544604"/>
          <c:h val="0.44586072697045265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Tiempo de trámite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Anticorrupción'!$O$17:$O$19</c:f>
              <c:strCache>
                <c:ptCount val="3"/>
                <c:pt idx="0">
                  <c:v>30 a 45 minutos</c:v>
                </c:pt>
                <c:pt idx="1">
                  <c:v>45 a 90 minutos</c:v>
                </c:pt>
                <c:pt idx="2">
                  <c:v>Más de 90 minutos</c:v>
                </c:pt>
              </c:strCache>
            </c:strRef>
          </c:cat>
          <c:val>
            <c:numRef>
              <c:f>'Consejo Anticorrupción'!$P$17:$P$19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Atención en Sucursal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Anticorrupción'!$Q$17:$Q$20</c:f>
              <c:strCache>
                <c:ptCount val="4"/>
                <c:pt idx="0">
                  <c:v>Excelente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</c:strCache>
            </c:strRef>
          </c:cat>
          <c:val>
            <c:numRef>
              <c:f>'Consejo Anticorrupción'!$S$17:$S$20</c:f>
              <c:numCache>
                <c:formatCode>0.0%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1367936"/>
        <c:axId val="122429440"/>
        <c:axId val="0"/>
      </c:bar3DChart>
      <c:catAx>
        <c:axId val="171367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429440"/>
        <c:crosses val="autoZero"/>
        <c:auto val="1"/>
        <c:lblAlgn val="ctr"/>
        <c:lblOffset val="100"/>
        <c:noMultiLvlLbl val="0"/>
      </c:catAx>
      <c:valAx>
        <c:axId val="12242944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71367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6 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50% 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50% 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9EA9C6-0148-4C22-A621-FA1633545E7C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DB08871F-30EB-4453-8307-4C28411B43A9}" type="presOf" srcId="{425E4764-0A13-426A-8E73-6A21F257F036}" destId="{DCC2CF21-52C5-4CE3-8339-4FA04E77B53F}" srcOrd="0" destOrd="0" presId="urn:microsoft.com/office/officeart/2008/layout/PictureAccentList"/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82726C06-314C-454F-AB99-A14277FE061F}" type="presOf" srcId="{F939296A-2576-4C87-B9C8-0D95CD4DCAC5}" destId="{F800B3BA-E007-4D60-A0A5-DA98978FB7ED}" srcOrd="0" destOrd="0" presId="urn:microsoft.com/office/officeart/2008/layout/PictureAccentList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F7849108-6B77-4311-BCF8-3EAD6CF049B3}" type="presOf" srcId="{9A6E131B-0EC0-4C23-8848-E68A841BD117}" destId="{6A354E23-7822-4386-957E-BD6B9BD84A27}" srcOrd="0" destOrd="0" presId="urn:microsoft.com/office/officeart/2008/layout/PictureAccentList"/>
    <dgm:cxn modelId="{7331FC6B-199E-460A-8762-B6C453F90D04}" type="presParOf" srcId="{6A354E23-7822-4386-957E-BD6B9BD84A27}" destId="{D201CC82-14D6-45F0-A41E-E9953B6653A6}" srcOrd="0" destOrd="0" presId="urn:microsoft.com/office/officeart/2008/layout/PictureAccentList"/>
    <dgm:cxn modelId="{E7923838-16AD-4C44-8B4F-8941461B6E40}" type="presParOf" srcId="{D201CC82-14D6-45F0-A41E-E9953B6653A6}" destId="{06AD6A95-3A80-4AD6-80FE-417CDB9F3DA1}" srcOrd="0" destOrd="0" presId="urn:microsoft.com/office/officeart/2008/layout/PictureAccentList"/>
    <dgm:cxn modelId="{3D3DAA03-41BD-48E9-8C0C-DB86219FDA30}" type="presParOf" srcId="{06AD6A95-3A80-4AD6-80FE-417CDB9F3DA1}" destId="{DCC2CF21-52C5-4CE3-8339-4FA04E77B53F}" srcOrd="0" destOrd="0" presId="urn:microsoft.com/office/officeart/2008/layout/PictureAccentList"/>
    <dgm:cxn modelId="{25F8BA82-A2C2-48D6-9EBD-0F96C3326643}" type="presParOf" srcId="{D201CC82-14D6-45F0-A41E-E9953B6653A6}" destId="{9513F85B-A77D-4E68-A9C2-22CD051073AA}" srcOrd="1" destOrd="0" presId="urn:microsoft.com/office/officeart/2008/layout/PictureAccentList"/>
    <dgm:cxn modelId="{1791E410-9CEA-4589-ADA6-21870160FC1D}" type="presParOf" srcId="{9513F85B-A77D-4E68-A9C2-22CD051073AA}" destId="{DB728A15-8CF0-41D2-ADF4-805A89780714}" srcOrd="0" destOrd="0" presId="urn:microsoft.com/office/officeart/2008/layout/PictureAccentList"/>
    <dgm:cxn modelId="{7DC7588F-485F-4E63-B6A4-D8D39332DD98}" type="presParOf" srcId="{DB728A15-8CF0-41D2-ADF4-805A89780714}" destId="{3653B5FC-B4CC-4F2A-BD26-3639C4975048}" srcOrd="0" destOrd="0" presId="urn:microsoft.com/office/officeart/2008/layout/PictureAccentList"/>
    <dgm:cxn modelId="{683E0884-7732-47DE-BC8F-06FF59D31E69}" type="presParOf" srcId="{DB728A15-8CF0-41D2-ADF4-805A89780714}" destId="{15C1CCF8-B31A-4EC3-8EA7-CB659F7582F5}" srcOrd="1" destOrd="0" presId="urn:microsoft.com/office/officeart/2008/layout/PictureAccentList"/>
    <dgm:cxn modelId="{4A6EA466-2B0F-4D3E-8265-AF24B54DDC09}" type="presParOf" srcId="{9513F85B-A77D-4E68-A9C2-22CD051073AA}" destId="{9AEBF342-0FE1-4830-B3AF-C890B79B1E00}" srcOrd="1" destOrd="0" presId="urn:microsoft.com/office/officeart/2008/layout/PictureAccentList"/>
    <dgm:cxn modelId="{DC22A72C-3EE0-43A9-94DF-A84CB8FD29EC}" type="presParOf" srcId="{9AEBF342-0FE1-4830-B3AF-C890B79B1E00}" destId="{A950E2BE-101C-4C1E-B1CB-478FCFB511CA}" srcOrd="0" destOrd="0" presId="urn:microsoft.com/office/officeart/2008/layout/PictureAccentList"/>
    <dgm:cxn modelId="{D7B2638F-3550-426E-82BA-399ACF04CBB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11  </a:t>
          </a:r>
          <a:r>
            <a:rPr lang="es-MX" sz="1400" b="1" dirty="0" smtClean="0">
              <a:latin typeface="Soberana Sans" pitchFamily="50" charset="0"/>
            </a:rPr>
            <a:t>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27% </a:t>
          </a:r>
          <a:r>
            <a:rPr lang="es-MX" sz="1200" b="1" dirty="0" smtClean="0">
              <a:latin typeface="Soberana Sans" pitchFamily="50" charset="0"/>
            </a:rPr>
            <a:t>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73% </a:t>
          </a:r>
          <a:r>
            <a:rPr lang="es-MX" sz="1200" b="1" dirty="0" smtClean="0">
              <a:latin typeface="Soberana Sans" pitchFamily="50" charset="0"/>
            </a:rPr>
            <a:t>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80088694-3C2E-4BD2-B695-37BE9531847A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24317701-A7E2-4FE6-A208-E8B2448ADDEF}" type="presOf" srcId="{425E4764-0A13-426A-8E73-6A21F257F036}" destId="{DCC2CF21-52C5-4CE3-8339-4FA04E77B53F}" srcOrd="0" destOrd="0" presId="urn:microsoft.com/office/officeart/2008/layout/PictureAccentList"/>
    <dgm:cxn modelId="{D788E4BE-C326-48CA-A887-E0B1AFC5E66D}" type="presOf" srcId="{F939296A-2576-4C87-B9C8-0D95CD4DCAC5}" destId="{F800B3BA-E007-4D60-A0A5-DA98978FB7ED}" srcOrd="0" destOrd="0" presId="urn:microsoft.com/office/officeart/2008/layout/PictureAccentList"/>
    <dgm:cxn modelId="{2BD2B8E4-FE1A-4114-9FC1-822B3871A5BC}" type="presOf" srcId="{9A6E131B-0EC0-4C23-8848-E68A841BD117}" destId="{6A354E23-7822-4386-957E-BD6B9BD84A27}" srcOrd="0" destOrd="0" presId="urn:microsoft.com/office/officeart/2008/layout/PictureAccentList"/>
    <dgm:cxn modelId="{42ECAF52-39A6-4252-9DB6-2EB96DD7DB43}" type="presParOf" srcId="{6A354E23-7822-4386-957E-BD6B9BD84A27}" destId="{D201CC82-14D6-45F0-A41E-E9953B6653A6}" srcOrd="0" destOrd="0" presId="urn:microsoft.com/office/officeart/2008/layout/PictureAccentList"/>
    <dgm:cxn modelId="{6F042F3A-9DDE-466B-8EE9-8C1427BAADF7}" type="presParOf" srcId="{D201CC82-14D6-45F0-A41E-E9953B6653A6}" destId="{06AD6A95-3A80-4AD6-80FE-417CDB9F3DA1}" srcOrd="0" destOrd="0" presId="urn:microsoft.com/office/officeart/2008/layout/PictureAccentList"/>
    <dgm:cxn modelId="{F3042FD7-5EE3-49DF-AB67-C778723B33CE}" type="presParOf" srcId="{06AD6A95-3A80-4AD6-80FE-417CDB9F3DA1}" destId="{DCC2CF21-52C5-4CE3-8339-4FA04E77B53F}" srcOrd="0" destOrd="0" presId="urn:microsoft.com/office/officeart/2008/layout/PictureAccentList"/>
    <dgm:cxn modelId="{DAF46BBC-15F1-495A-B92B-D8FA3CDC0F0F}" type="presParOf" srcId="{D201CC82-14D6-45F0-A41E-E9953B6653A6}" destId="{9513F85B-A77D-4E68-A9C2-22CD051073AA}" srcOrd="1" destOrd="0" presId="urn:microsoft.com/office/officeart/2008/layout/PictureAccentList"/>
    <dgm:cxn modelId="{39F3AABD-B0FE-4259-8A31-90A33816EB80}" type="presParOf" srcId="{9513F85B-A77D-4E68-A9C2-22CD051073AA}" destId="{DB728A15-8CF0-41D2-ADF4-805A89780714}" srcOrd="0" destOrd="0" presId="urn:microsoft.com/office/officeart/2008/layout/PictureAccentList"/>
    <dgm:cxn modelId="{FDA7C2F1-70C4-4B07-BF4F-E6DCCA268293}" type="presParOf" srcId="{DB728A15-8CF0-41D2-ADF4-805A89780714}" destId="{3653B5FC-B4CC-4F2A-BD26-3639C4975048}" srcOrd="0" destOrd="0" presId="urn:microsoft.com/office/officeart/2008/layout/PictureAccentList"/>
    <dgm:cxn modelId="{9511B485-63A8-4AA9-A3AB-A0AF9ED755F2}" type="presParOf" srcId="{DB728A15-8CF0-41D2-ADF4-805A89780714}" destId="{15C1CCF8-B31A-4EC3-8EA7-CB659F7582F5}" srcOrd="1" destOrd="0" presId="urn:microsoft.com/office/officeart/2008/layout/PictureAccentList"/>
    <dgm:cxn modelId="{B62A8769-B97D-4484-96F6-AA0D2B82620C}" type="presParOf" srcId="{9513F85B-A77D-4E68-A9C2-22CD051073AA}" destId="{9AEBF342-0FE1-4830-B3AF-C890B79B1E00}" srcOrd="1" destOrd="0" presId="urn:microsoft.com/office/officeart/2008/layout/PictureAccentList"/>
    <dgm:cxn modelId="{9DC5891C-5F75-4AE4-B99B-2B5311108AEB}" type="presParOf" srcId="{9AEBF342-0FE1-4830-B3AF-C890B79B1E00}" destId="{A950E2BE-101C-4C1E-B1CB-478FCFB511CA}" srcOrd="0" destOrd="0" presId="urn:microsoft.com/office/officeart/2008/layout/PictureAccentList"/>
    <dgm:cxn modelId="{5FD91656-6884-4D20-B35E-BD4DEC8FC72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6 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50% 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50% 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11  </a:t>
          </a:r>
          <a:r>
            <a:rPr lang="es-MX" sz="1400" b="1" kern="1200" dirty="0" smtClean="0">
              <a:latin typeface="Soberana Sans" pitchFamily="50" charset="0"/>
            </a:rPr>
            <a:t>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27% </a:t>
          </a:r>
          <a:r>
            <a:rPr lang="es-MX" sz="1200" b="1" kern="1200" dirty="0" smtClean="0">
              <a:latin typeface="Soberana Sans" pitchFamily="50" charset="0"/>
            </a:rPr>
            <a:t>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73% </a:t>
          </a:r>
          <a:r>
            <a:rPr lang="es-MX" sz="1200" b="1" kern="1200" dirty="0" smtClean="0">
              <a:latin typeface="Soberana Sans" pitchFamily="50" charset="0"/>
            </a:rPr>
            <a:t>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A30EE6D7-D867-4173-8B0B-07DD1AC7012F}" type="datetimeFigureOut">
              <a:rPr lang="es-MX"/>
              <a:pPr>
                <a:defRPr/>
              </a:pPr>
              <a:t>26/01/2018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8C14D570-37CE-4B50-9415-F4C2C78AB1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7C2D0AD0-404E-49A0-9FFF-1CC6328E6EB9}" type="datetimeFigureOut">
              <a:rPr lang="es-MX"/>
              <a:pPr>
                <a:defRPr/>
              </a:pPr>
              <a:t>26/01/2018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9" y="4387855"/>
            <a:ext cx="5559425" cy="4156075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784458CB-7ABB-40FF-92E8-AA5147C4A53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0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31DF-D117-4DC2-A10A-51A05BC13E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DE85-F239-41AE-930A-243BC43C10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B57A-46A3-45E3-95DD-1A69DC54F3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749D-B4F0-490A-8E23-95737EB474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8F6C-2E7C-44F7-9B8F-9C81B86FE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33B0-6D06-4B97-AEEA-6594BBAA4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067-15E2-4FD5-B5A7-E33FC95238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8B06-ABDB-4C5F-AAD7-D3E98290D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7B8-CC61-4362-9185-71EF26B6AF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1C4B-D6A2-4875-86F5-02E4EC2158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9" name="8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C0A231-4CD6-4D94-AF60-33A6D5C788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B8AF-9ACC-4F9E-836F-597FF844E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8127-42CE-4AE4-9256-427A355AA8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14FE-8432-4B6F-9B22-13000F6B8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517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1 Imagen" descr="logo40años_macho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00826" y="285728"/>
            <a:ext cx="21600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288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6243638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7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9" name="1 Imagen" descr="logo40años_macho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53050" y="6249148"/>
            <a:ext cx="14184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82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B9B0-D039-4DAA-A7C9-9F506904F2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2B41-E1BD-4FAC-B347-8BD2AD8C1E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F5D4-9FCE-40D1-8BF7-9F8464C5026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00AA-9467-42A3-B6DB-DEEEA1A2F9F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8493-CF5E-4042-9D46-2940F3219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649-7648-475E-AF87-FC6B37797B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0A1B-4684-4361-AD0A-86B1B9BA9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7249-4098-46AB-B246-322A3FF8B6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AAA-C14B-4607-ACCA-9386AB4AEF2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2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6216674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9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67738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" name="22 Imagen" descr="LOGO Fonacot 201307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14540" y="6295231"/>
            <a:ext cx="131451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1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674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7026-90FB-445D-A674-6826FDB657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BE65-30E8-4E3D-9EB6-246F744A365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3339-E066-4CB3-A126-729E356297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5 Marcador de número de diapositiva"/>
          <p:cNvSpPr txBox="1">
            <a:spLocks/>
          </p:cNvSpPr>
          <p:nvPr userDrawn="1"/>
        </p:nvSpPr>
        <p:spPr>
          <a:xfrm>
            <a:off x="8532813" y="6243638"/>
            <a:ext cx="576262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LOGO CENTENARIO3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5" y="6392662"/>
            <a:ext cx="939593" cy="4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023-5F72-4480-AF93-285B5F6774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B8A8-A2A2-4B4F-B742-1F149A77AD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3A99-F7B5-4124-85C5-2926265CC8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80C17-1C99-4B91-9F81-6AD683DB7B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04664"/>
            <a:ext cx="2016223" cy="6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2013o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584518" cy="6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7F447-4BE6-46AE-93E9-084E670ECA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65A69-F5E0-43BB-BE6F-CA4686859304}" type="slidenum">
              <a:rPr lang="es-MX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de Clientes </a:t>
            </a:r>
            <a:b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Dirección </a:t>
            </a: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Vallejo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  <p:sp>
        <p:nvSpPr>
          <p:cNvPr id="7" name="7 Subtítulo"/>
          <p:cNvSpPr>
            <a:spLocks noGrp="1"/>
          </p:cNvSpPr>
          <p:nvPr>
            <p:ph type="subTitle" idx="1"/>
          </p:nvPr>
        </p:nvSpPr>
        <p:spPr>
          <a:xfrm>
            <a:off x="2171730" y="5373216"/>
            <a:ext cx="6400800" cy="360040"/>
          </a:xfrm>
        </p:spPr>
        <p:txBody>
          <a:bodyPr rtlCol="0">
            <a:normAutofit lnSpcReduction="10000"/>
          </a:bodyPr>
          <a:lstStyle/>
          <a:p>
            <a:pPr algn="r" eaLnBrk="1" hangingPunct="1"/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 de 2018</a:t>
            </a:r>
          </a:p>
        </p:txBody>
      </p:sp>
    </p:spTree>
    <p:extLst>
      <p:ext uri="{BB962C8B-B14F-4D97-AF65-F5344CB8AC3E}">
        <p14:creationId xmlns:p14="http://schemas.microsoft.com/office/powerpoint/2010/main" val="506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/>
            </a:r>
            <a:b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</a:t>
            </a: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Clientes Recurrentes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Identificar entidades financieras que han utilizado o conocen y su opinión de ellas</a:t>
            </a: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COMPETENCIA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focos rojos que puedan indicar corrupción dentro de las Direcciones </a:t>
            </a:r>
            <a:r>
              <a:rPr lang="es-MX" sz="1200" b="1" dirty="0" err="1" smtClean="0">
                <a:latin typeface="Soberana Sans" pitchFamily="50" charset="0"/>
              </a:rPr>
              <a:t>Fonacot</a:t>
            </a:r>
            <a:r>
              <a:rPr lang="es-MX" sz="1200" b="1" dirty="0" smtClean="0">
                <a:latin typeface="Soberana Sans" pitchFamily="50" charset="0"/>
              </a:rPr>
              <a:t>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ANTICORRUPCIÓN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clientes recurrentes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que contrataron durante el periodo de Junio-Diciembre 2017 un crédito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FONACOT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11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clientes en la Sucursal Vallejo para 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86383557"/>
              </p:ext>
            </p:extLst>
          </p:nvPr>
        </p:nvGraphicFramePr>
        <p:xfrm>
          <a:off x="1763688" y="4149080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740716"/>
              </p:ext>
            </p:extLst>
          </p:nvPr>
        </p:nvGraphicFramePr>
        <p:xfrm>
          <a:off x="3491880" y="37336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31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3"/>
            <a:ext cx="3184525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Antigüedad y hábitos de uso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583501"/>
            <a:ext cx="79928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mencionaron que utilizan su crédito pa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ra emergencias, gastos de salud o compra de electrodomésticos.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Prefieren no hacer cita ya que sus horarios laborales no les permitirían llegar en un día y horario específico.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La mayoría de los participantes tienen una antigüedad de 5 a 10 años con el crédito.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Antes de conocer el Instituto, en su mayoría recurrían a los créditos de nómina.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6012160" y="4149080"/>
            <a:ext cx="1944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sz="1200" b="1" dirty="0" smtClean="0">
                <a:latin typeface="+mn-lt"/>
              </a:rPr>
              <a:t>Antigüedad con el Crédito</a:t>
            </a:r>
            <a:endParaRPr lang="es-MX" sz="1200" b="1" dirty="0">
              <a:latin typeface="+mn-lt"/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660082"/>
              </p:ext>
            </p:extLst>
          </p:nvPr>
        </p:nvGraphicFramePr>
        <p:xfrm>
          <a:off x="1187624" y="4005064"/>
          <a:ext cx="3600400" cy="21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graphicFrame>
        <p:nvGraphicFramePr>
          <p:cNvPr id="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693045"/>
              </p:ext>
            </p:extLst>
          </p:nvPr>
        </p:nvGraphicFramePr>
        <p:xfrm>
          <a:off x="520819" y="3601221"/>
          <a:ext cx="414046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603179"/>
              </p:ext>
            </p:extLst>
          </p:nvPr>
        </p:nvGraphicFramePr>
        <p:xfrm>
          <a:off x="4959418" y="3573016"/>
          <a:ext cx="4149086" cy="258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755576" y="1583501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identifican los tiempos de trámite como largos y mencionan haber tardado más de 90 minutos en total en realizar la contratación de su crédito.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70% de los participantes calificaron la atención en sucursal como excelente o buena.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cuanto a sugerencias para mejorar recomiendan disminuir tiempos de trámite y tener mejor atención a clientes en sucursal.</a:t>
            </a: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Experiencia de contratación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98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del crédito y anticorrupción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http://vidadiaria.com.mx/wp-content/uploads/2017/07/imagen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89" y="3908481"/>
            <a:ext cx="3109157" cy="21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1621830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clientes, a pesar de llevar muchos años contratando crédito con el Instituto, desconocen los productos de crédito que se ofrecen, el funcionamiento del seguro por pérdida de empleo y los planes de salida.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Quisieran recibir esta información del analista, recibir publicidad impresa en sus Centros de Trabajo, o que se les envíen correos y SMS.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identificó un usuario que </a:t>
            </a:r>
            <a:r>
              <a:rPr lang="es-MX" sz="1600" b="1" dirty="0" smtClean="0">
                <a:solidFill>
                  <a:srgbClr val="FF0000"/>
                </a:solidFill>
                <a:latin typeface="Soberana Sans" pitchFamily="50" charset="0"/>
              </a:rPr>
              <a:t>hace 8 años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realizó una contratación por medio de un </a:t>
            </a:r>
            <a:r>
              <a:rPr lang="es-MX" sz="1600" b="1" dirty="0" smtClean="0">
                <a:solidFill>
                  <a:srgbClr val="FF0000"/>
                </a:solidFill>
                <a:latin typeface="Soberana Sans" pitchFamily="50" charset="0"/>
              </a:rPr>
              <a:t>supuesto distribuidor (Agencia de viajes) quien hizo mal uso de sus datos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y le cobraba una comisión por el crédito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576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Mencionan que </a:t>
            </a:r>
            <a:r>
              <a:rPr lang="es-MX" sz="1600" b="1" dirty="0">
                <a:solidFill>
                  <a:srgbClr val="0A903D"/>
                </a:solidFill>
                <a:latin typeface="Soberana Sans" pitchFamily="50" charset="0"/>
              </a:rPr>
              <a:t>se sienten más seguros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ahora que el trámite es siempre en sucursal y se toman sus </a:t>
            </a:r>
            <a:r>
              <a:rPr lang="es-MX" sz="1600" b="1" dirty="0">
                <a:solidFill>
                  <a:srgbClr val="0A903D"/>
                </a:solidFill>
                <a:latin typeface="Soberana Sans" pitchFamily="50" charset="0"/>
              </a:rPr>
              <a:t>huellas y fotografía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, porque así pueden evitar situaciones como la que se presentó con el distribuidor mencionado.</a:t>
            </a:r>
          </a:p>
        </p:txBody>
      </p:sp>
    </p:spTree>
    <p:extLst>
      <p:ext uri="{BB962C8B-B14F-4D97-AF65-F5344CB8AC3E}">
        <p14:creationId xmlns:p14="http://schemas.microsoft.com/office/powerpoint/2010/main" val="885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Cipres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Joyma</a:t>
            </a:r>
            <a:r>
              <a:rPr lang="es-MX" sz="1400" b="1" dirty="0">
                <a:latin typeface="Soberana Sans" pitchFamily="50" charset="0"/>
              </a:rPr>
              <a:t> Industrial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Servicios Profesionales en Operación y Administración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Infante </a:t>
            </a:r>
            <a:r>
              <a:rPr lang="es-MX" sz="1400" b="1" dirty="0" err="1">
                <a:latin typeface="Soberana Sans" pitchFamily="50" charset="0"/>
              </a:rPr>
              <a:t>Hosting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Services</a:t>
            </a:r>
            <a:r>
              <a:rPr lang="es-MX" sz="1400" b="1" dirty="0">
                <a:latin typeface="Soberana Sans" pitchFamily="50" charset="0"/>
              </a:rPr>
              <a:t> (vallejo)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Bimbo S. 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Nadro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Sapi</a:t>
            </a:r>
            <a:r>
              <a:rPr lang="es-MX" sz="1400" b="1" dirty="0">
                <a:latin typeface="Soberana Sans" pitchFamily="50" charset="0"/>
              </a:rPr>
              <a:t>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DVA </a:t>
            </a:r>
            <a:r>
              <a:rPr lang="es-MX" sz="1400" b="1" dirty="0" err="1">
                <a:latin typeface="Soberana Sans" pitchFamily="50" charset="0"/>
              </a:rPr>
              <a:t>Logistica</a:t>
            </a:r>
            <a:r>
              <a:rPr lang="es-MX" sz="1400" b="1" dirty="0">
                <a:latin typeface="Soberana Sans" pitchFamily="50" charset="0"/>
              </a:rPr>
              <a:t> Integral </a:t>
            </a:r>
            <a:r>
              <a:rPr lang="es-MX" sz="1400" b="1" dirty="0" err="1">
                <a:latin typeface="Soberana Sans" pitchFamily="50" charset="0"/>
              </a:rPr>
              <a:t>Corpoprativa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Servicios </a:t>
            </a:r>
            <a:r>
              <a:rPr lang="es-MX" sz="1400" b="1" dirty="0" err="1">
                <a:latin typeface="Soberana Sans" pitchFamily="50" charset="0"/>
              </a:rPr>
              <a:t>Novasat</a:t>
            </a:r>
            <a:r>
              <a:rPr lang="es-MX" sz="1400" b="1" dirty="0">
                <a:latin typeface="Soberana Sans" pitchFamily="50" charset="0"/>
              </a:rPr>
              <a:t>, S De R.L.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Secretaria Del Trabajo Y </a:t>
            </a:r>
            <a:r>
              <a:rPr lang="es-MX" sz="1400" b="1" dirty="0" err="1">
                <a:latin typeface="Soberana Sans" pitchFamily="50" charset="0"/>
              </a:rPr>
              <a:t>Prevision</a:t>
            </a:r>
            <a:r>
              <a:rPr lang="es-MX" sz="1400" b="1" dirty="0">
                <a:latin typeface="Soberana Sans" pitchFamily="50" charset="0"/>
              </a:rPr>
              <a:t> Social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Industrial </a:t>
            </a:r>
            <a:r>
              <a:rPr lang="es-MX" sz="1400" b="1" dirty="0" smtClean="0">
                <a:latin typeface="Soberana Sans" pitchFamily="50" charset="0"/>
              </a:rPr>
              <a:t>Afiliada</a:t>
            </a: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55679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0"/>
              </a:spcBef>
              <a:buFont typeface="Arial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Soberana Sans" pitchFamily="50" charset="0"/>
              </a:rPr>
              <a:t>Conocer la opinión general de los trabajadores usuarios del crédito FONACOT con respecto al crédito FONACOT y otros productos de crédito que hayan utilizado e identificar los motivadores de contratación de productos crediticios, para proponer estrategias que permitan aumentar la colocación de créditos del Instituto.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 General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31896"/>
          <a:stretch/>
        </p:blipFill>
        <p:spPr bwMode="auto">
          <a:xfrm>
            <a:off x="1056514" y="2806328"/>
            <a:ext cx="7549141" cy="30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Productos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el nivel de conocimiento de los productos de crédito del Instituto.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CONOCIMIENTO DEL CRÉDITO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Generar propuestas de mejora y nuevos productos</a:t>
            </a: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propuestas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que contrataron durante el periodo de Junio-Diciembre 2017 un crédito FONACOT de algún producto distinto al 350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6 clientes en la Sucursal Vallejo para 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52825704"/>
              </p:ext>
            </p:extLst>
          </p:nvPr>
        </p:nvGraphicFramePr>
        <p:xfrm>
          <a:off x="683568" y="4049904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56158"/>
              </p:ext>
            </p:extLst>
          </p:nvPr>
        </p:nvGraphicFramePr>
        <p:xfrm>
          <a:off x="2933054" y="3861048"/>
          <a:ext cx="36379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3128"/>
              </p:ext>
            </p:extLst>
          </p:nvPr>
        </p:nvGraphicFramePr>
        <p:xfrm>
          <a:off x="5940152" y="3863877"/>
          <a:ext cx="33123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436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87559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nuevos dijeron haberse enterado de FONACOT por medio de su Centro de Trabajo.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Los clientes recurrentes destacaron que los motivos para volver a contratar con el Instituto son: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Pocos requisitos, tasa de interés y rapidez en el trámite.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que se presentaron habían contratado el producto damnificados y conocen algunas de sus características pero no todas.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Existe un desconocimiento de las características generales de los productos distintos al 350.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Mencionan que les gustaría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enterarse de estos productos por correo electrónico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, redes sociales o información en su Centro de Trabajo.</a:t>
            </a: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Atributos del crédito y medios de comunicación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04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988840"/>
            <a:ext cx="49857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El 67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% de los clientes participantes mencionaron que, antes de utilizar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se financiaban a través de los Préstamos de Nómina, el otro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33% mediante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Tandas o recurrían a sus ahorros.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Con respecto al tiempo que  le dedicaron a tramitar su crédito,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50% de los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clientes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dijeron haber tardado 30 a 45 minutos.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El 100% de los trabajadores calificaron la atención y amabilidad del Instituto como Excelente o Buena.</a:t>
            </a:r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464514"/>
              </p:ext>
            </p:extLst>
          </p:nvPr>
        </p:nvGraphicFramePr>
        <p:xfrm>
          <a:off x="5166969" y="2289877"/>
          <a:ext cx="3979263" cy="270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3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8395" y="177281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 pesar de que todos los clientes participantes habían contratado un crédito DN o Mujer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, al preguntarles el tipo de crédito que contrataron todos mencionaron el crédito en efectivo.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Hay un desconocimiento general de las opciones de crédito, planes de salida y seguro de crédito.</a:t>
            </a: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85665"/>
              </p:ext>
            </p:extLst>
          </p:nvPr>
        </p:nvGraphicFramePr>
        <p:xfrm>
          <a:off x="2699792" y="3429000"/>
          <a:ext cx="4572000" cy="299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6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Servicios Administrativos </a:t>
            </a:r>
            <a:r>
              <a:rPr lang="es-MX" sz="1400" b="1" dirty="0" err="1">
                <a:latin typeface="Soberana Sans" pitchFamily="50" charset="0"/>
              </a:rPr>
              <a:t>Wal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Mart</a:t>
            </a:r>
            <a:r>
              <a:rPr lang="es-MX" sz="1400" b="1" dirty="0">
                <a:latin typeface="Soberana Sans" pitchFamily="50" charset="0"/>
              </a:rPr>
              <a:t> S de RL de CV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Estación de Servicios </a:t>
            </a:r>
            <a:r>
              <a:rPr lang="es-MX" sz="1400" b="1" dirty="0" err="1">
                <a:latin typeface="Soberana Sans" pitchFamily="50" charset="0"/>
              </a:rPr>
              <a:t>Xochinahuac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Secretaria </a:t>
            </a:r>
            <a:r>
              <a:rPr lang="es-MX" sz="1400" b="1" dirty="0">
                <a:latin typeface="Soberana Sans" pitchFamily="50" charset="0"/>
              </a:rPr>
              <a:t>Del Trabajo Y </a:t>
            </a:r>
            <a:r>
              <a:rPr lang="es-MX" sz="1400" b="1" dirty="0" smtClean="0">
                <a:latin typeface="Soberana Sans" pitchFamily="50" charset="0"/>
              </a:rPr>
              <a:t>Previsión </a:t>
            </a:r>
            <a:r>
              <a:rPr lang="es-MX" sz="1400" b="1" dirty="0">
                <a:latin typeface="Soberana Sans" pitchFamily="50" charset="0"/>
              </a:rPr>
              <a:t>Social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Sears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LG </a:t>
            </a:r>
            <a:r>
              <a:rPr lang="es-MX" sz="1400" b="1" dirty="0">
                <a:latin typeface="Soberana Sans" pitchFamily="50" charset="0"/>
              </a:rPr>
              <a:t>Manufacturera</a:t>
            </a:r>
          </a:p>
        </p:txBody>
      </p:sp>
    </p:spTree>
    <p:extLst>
      <p:ext uri="{BB962C8B-B14F-4D97-AF65-F5344CB8AC3E}">
        <p14:creationId xmlns:p14="http://schemas.microsoft.com/office/powerpoint/2010/main" val="2761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54064</TotalTime>
  <Words>1108</Words>
  <Application>Microsoft Office PowerPoint</Application>
  <PresentationFormat>Presentación en pantalla (4:3)</PresentationFormat>
  <Paragraphs>129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Diseño personalizado</vt:lpstr>
      <vt:lpstr>Tema1</vt:lpstr>
      <vt:lpstr>Consejo de Clientes  Dirección Vallejo</vt:lpstr>
      <vt:lpstr>Presentación de PowerPoint</vt:lpstr>
      <vt:lpstr>Consejo - 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Consejo - Clientes Recurrentes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WarezMaster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Financiamiento Infonacot 2013</dc:title>
  <dc:creator>Demián Reyes Tiburcio</dc:creator>
  <cp:lastModifiedBy>Ma. Lorena Gutiérrez Escoffie</cp:lastModifiedBy>
  <cp:revision>2667</cp:revision>
  <cp:lastPrinted>2017-01-17T16:57:22Z</cp:lastPrinted>
  <dcterms:created xsi:type="dcterms:W3CDTF">2012-12-11T21:18:10Z</dcterms:created>
  <dcterms:modified xsi:type="dcterms:W3CDTF">2018-01-26T18:30:06Z</dcterms:modified>
</cp:coreProperties>
</file>